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E"/>
          </a:solidFill>
        </a:fill>
      </a:tcStyle>
    </a:wholeTbl>
    <a:band2H>
      <a:tcTxStyle/>
      <a:tcStyle>
        <a:tcBdr/>
        <a:fill>
          <a:solidFill>
            <a:srgbClr val="E8EB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5CD"/>
          </a:solidFill>
        </a:fill>
      </a:tcStyle>
    </a:wholeTbl>
    <a:band2H>
      <a:tcTxStyle/>
      <a:tcStyle>
        <a:tcBdr/>
        <a:fill>
          <a:solidFill>
            <a:srgbClr val="E8F2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3E5"/>
          </a:solidFill>
        </a:fill>
      </a:tcStyle>
    </a:wholeTbl>
    <a:band2H>
      <a:tcTxStyle/>
      <a:tcStyle>
        <a:tcBdr/>
        <a:fill>
          <a:solidFill>
            <a:srgbClr val="ECEA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6" autoAdjust="0"/>
    <p:restoredTop sz="94613"/>
  </p:normalViewPr>
  <p:slideViewPr>
    <p:cSldViewPr snapToGrid="0">
      <p:cViewPr varScale="1">
        <p:scale>
          <a:sx n="59" d="100"/>
          <a:sy n="59" d="100"/>
        </p:scale>
        <p:origin x="8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7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4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9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11986162"/>
            <a:ext cx="21945599" cy="605794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0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06028" indent="-359928" algn="ctr" defTabSz="808990">
              <a:lnSpc>
                <a:spcPct val="100000"/>
              </a:lnSpc>
              <a:spcBef>
                <a:spcPts val="0"/>
              </a:spcBef>
              <a:defRPr sz="2900" spc="-29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52128" indent="-359928" algn="ctr" defTabSz="808990">
              <a:lnSpc>
                <a:spcPct val="100000"/>
              </a:lnSpc>
              <a:spcBef>
                <a:spcPts val="0"/>
              </a:spcBef>
              <a:defRPr sz="2900" spc="-29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98228" indent="-359928" algn="ctr" defTabSz="808990">
              <a:lnSpc>
                <a:spcPct val="100000"/>
              </a:lnSpc>
              <a:spcBef>
                <a:spcPts val="0"/>
              </a:spcBef>
              <a:defRPr sz="2900" spc="-29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544328" indent="-359928" algn="ctr" defTabSz="808990">
              <a:lnSpc>
                <a:spcPct val="100000"/>
              </a:lnSpc>
              <a:spcBef>
                <a:spcPts val="0"/>
              </a:spcBef>
              <a:defRPr sz="2900" spc="-29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Forfatter og dato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itel på præsentation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Titel på præsentation</a:t>
            </a:r>
          </a:p>
        </p:txBody>
      </p:sp>
      <p:sp>
        <p:nvSpPr>
          <p:cNvPr id="13" name="Brødtekst, niveau et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7567579"/>
            <a:ext cx="21945600" cy="2250596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Undertitel på præsentation</a:t>
            </a:r>
          </a:p>
        </p:txBody>
      </p:sp>
      <p:sp>
        <p:nvSpPr>
          <p:cNvPr id="14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gso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på dagsorden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 på dagsorden</a:t>
            </a:r>
          </a:p>
        </p:txBody>
      </p:sp>
      <p:sp>
        <p:nvSpPr>
          <p:cNvPr id="98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Emner på dagsorden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Undertitel på dagsord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3"/>
            <a:ext cx="21945602" cy="832615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Undertitel på dagsorden</a:t>
            </a:r>
          </a:p>
        </p:txBody>
      </p:sp>
      <p:sp>
        <p:nvSpPr>
          <p:cNvPr id="10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d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Udmelding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a – stor stør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8462239"/>
            <a:ext cx="21945602" cy="832616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Info om fakultet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rødtekst, niveau et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19200" y="4214483"/>
            <a:ext cx="21945600" cy="4269710"/>
          </a:xfrm>
          <a:prstGeom prst="rect">
            <a:avLst/>
          </a:prstGeom>
        </p:spPr>
        <p:txBody>
          <a:bodyPr anchor="b"/>
          <a:lstStyle/>
          <a:p>
            <a:pPr marL="0" lvl="4" indent="2081174" algn="ctr" defTabSz="565708">
              <a:lnSpc>
                <a:spcPct val="80000"/>
              </a:lnSpc>
              <a:spcBef>
                <a:spcPts val="0"/>
              </a:spcBef>
              <a:buSzTx/>
              <a:buNone/>
              <a:defRPr sz="5100">
                <a:latin typeface="Canela Bold"/>
                <a:ea typeface="Canela Bold"/>
                <a:cs typeface="Canela Bold"/>
                <a:sym typeface="Canela Bold"/>
              </a:defRPr>
            </a:pPr>
            <a:r>
              <a:t>100 %
</a:t>
            </a:r>
          </a:p>
        </p:txBody>
      </p:sp>
      <p:sp>
        <p:nvSpPr>
          <p:cNvPr id="117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11100051"/>
            <a:ext cx="21945602" cy="832616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Tilskrivelse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5" name="Brødtekst, niveau et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/>
          <a:p>
            <a:pPr marL="0" lvl="4" indent="3529583" algn="ctr" defTabSz="1511808">
              <a:lnSpc>
                <a:spcPct val="80000"/>
              </a:lnSpc>
              <a:spcBef>
                <a:spcPts val="0"/>
              </a:spcBef>
              <a:buSzTx/>
              <a:buNone/>
              <a:defRPr sz="5200">
                <a:latin typeface="Canela Bold"/>
                <a:ea typeface="Canela Bold"/>
                <a:cs typeface="Canela Bold"/>
                <a:sym typeface="Canela Bold"/>
              </a:defRPr>
            </a:pPr>
            <a:r>
              <a:t>“Vigtigt citat”
</a:t>
            </a:r>
          </a:p>
        </p:txBody>
      </p:sp>
      <p:sp>
        <p:nvSpPr>
          <p:cNvPr id="126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r. 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mmel og hav ved solnedgang 2"/>
          <p:cNvSpPr>
            <a:spLocks noGrp="1"/>
          </p:cNvSpPr>
          <p:nvPr>
            <p:ph type="pic" sz="quarter" idx="21"/>
          </p:nvPr>
        </p:nvSpPr>
        <p:spPr>
          <a:xfrm>
            <a:off x="15744825" y="5581751"/>
            <a:ext cx="7365408" cy="82804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Himmel og hav ved solnedgang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trand og hav ved solnedgang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trand og hav ved solnedgang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foto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på lysbillede"/>
          <p:cNvSpPr txBox="1">
            <a:spLocks noGrp="1"/>
          </p:cNvSpPr>
          <p:nvPr>
            <p:ph type="title" hasCustomPrompt="1"/>
          </p:nvPr>
        </p:nvSpPr>
        <p:spPr>
          <a:xfrm>
            <a:off x="1215494" y="4585101"/>
            <a:ext cx="9757341" cy="2540004"/>
          </a:xfrm>
          <a:prstGeom prst="rect">
            <a:avLst/>
          </a:prstGeom>
        </p:spPr>
        <p:txBody>
          <a:bodyPr anchor="b"/>
          <a:lstStyle/>
          <a:p>
            <a:r>
              <a:t>Titel på lysbillede</a:t>
            </a:r>
          </a:p>
        </p:txBody>
      </p:sp>
      <p:sp>
        <p:nvSpPr>
          <p:cNvPr id="22" name="Himmel og hav ved solnedgang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Undertitel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på lysbilled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 på lysbillede</a:t>
            </a:r>
          </a:p>
        </p:txBody>
      </p:sp>
      <p:sp>
        <p:nvSpPr>
          <p:cNvPr id="32" name="Brødtekst, niveau et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Punktopstillet tekst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Undertitel på lysbille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Undertitel på lysbillede</a:t>
            </a:r>
          </a:p>
        </p:txBody>
      </p:sp>
      <p:sp>
        <p:nvSpPr>
          <p:cNvPr id="34" name="Lysbilled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2"/>
          <a:lstStyle/>
          <a:p>
            <a:r>
              <a:t>Punktopstillet tekst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g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 på lysbilled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Titel på lysbillede</a:t>
            </a:r>
          </a:p>
        </p:txBody>
      </p:sp>
      <p:sp>
        <p:nvSpPr>
          <p:cNvPr id="50" name="Himmel og hav ved solnedgang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Undertitel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Brødtekst, niveau et…"/>
          <p:cNvSpPr txBox="1">
            <a:spLocks noGrp="1"/>
          </p:cNvSpPr>
          <p:nvPr>
            <p:ph type="body" sz="half" idx="22" hasCustomPrompt="1"/>
          </p:nvPr>
        </p:nvSpPr>
        <p:spPr>
          <a:xfrm>
            <a:off x="1219199" y="4023221"/>
            <a:ext cx="9757572" cy="8384679"/>
          </a:xfrm>
          <a:prstGeom prst="rect">
            <a:avLst/>
          </a:prstGeom>
        </p:spPr>
        <p:txBody>
          <a:bodyPr/>
          <a:lstStyle/>
          <a:p>
            <a:r>
              <a:t>Punktopstillet tekst på lysbillede</a:t>
            </a:r>
          </a:p>
        </p:txBody>
      </p:sp>
      <p:sp>
        <p:nvSpPr>
          <p:cNvPr id="5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g livevideo – li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el på lysbilled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Titel på lysbillede</a:t>
            </a:r>
          </a:p>
        </p:txBody>
      </p:sp>
      <p:sp>
        <p:nvSpPr>
          <p:cNvPr id="6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Undertitel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rødtekst, niveau et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19199" y="4023221"/>
            <a:ext cx="9757572" cy="8384679"/>
          </a:xfrm>
          <a:prstGeom prst="rect">
            <a:avLst/>
          </a:prstGeom>
        </p:spPr>
        <p:txBody>
          <a:bodyPr/>
          <a:lstStyle/>
          <a:p>
            <a:r>
              <a:t>Punktopstillet tekst på lysbillede</a:t>
            </a:r>
          </a:p>
        </p:txBody>
      </p:sp>
      <p:sp>
        <p:nvSpPr>
          <p:cNvPr id="6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r og livevideo –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på lysbilled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Titel på lysbillede</a:t>
            </a:r>
          </a:p>
        </p:txBody>
      </p:sp>
      <p:sp>
        <p:nvSpPr>
          <p:cNvPr id="71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Undertitel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Brødtekst, niveau et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19199" y="4023221"/>
            <a:ext cx="9757572" cy="8384679"/>
          </a:xfrm>
          <a:prstGeom prst="rect">
            <a:avLst/>
          </a:prstGeom>
        </p:spPr>
        <p:txBody>
          <a:bodyPr/>
          <a:lstStyle/>
          <a:p>
            <a:r>
              <a:t>Punktopstillet tekst på lysbillede</a:t>
            </a:r>
          </a:p>
        </p:txBody>
      </p:sp>
      <p:sp>
        <p:nvSpPr>
          <p:cNvPr id="73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s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 på afsnit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67"/>
            <a:ext cx="21945600" cy="6604005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Titel på afsnit</a:t>
            </a:r>
          </a:p>
        </p:txBody>
      </p:sp>
      <p:sp>
        <p:nvSpPr>
          <p:cNvPr id="81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 på lysbilled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 på lysbillede</a:t>
            </a:r>
          </a:p>
        </p:txBody>
      </p:sp>
      <p:sp>
        <p:nvSpPr>
          <p:cNvPr id="89" name="Brødtekst, niveau et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2384648"/>
            <a:ext cx="21945602" cy="832616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67376" indent="-521275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1613476" indent="-521276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21595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2705677" indent="-521277" algn="ctr" defTabSz="792479">
              <a:lnSpc>
                <a:spcPct val="100000"/>
              </a:lnSpc>
              <a:spcBef>
                <a:spcPts val="0"/>
              </a:spcBef>
              <a:defRPr sz="4200" spc="-42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Undertitel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på lysbilled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Titel på lysbillede</a:t>
            </a:r>
          </a:p>
        </p:txBody>
      </p:sp>
      <p:sp>
        <p:nvSpPr>
          <p:cNvPr id="3" name="Brødtekst, niveau et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Punktopstillet tekst på lysbillede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Lysbillednummer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9pPr>
    </p:titleStyle>
    <p:bodyStyle>
      <a:lvl1pPr marL="5461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ndsat-film.png" descr="indsat-film.png"/>
          <p:cNvPicPr>
            <a:picLocks noChangeAspect="1"/>
          </p:cNvPicPr>
          <p:nvPr/>
        </p:nvPicPr>
        <p:blipFill>
          <a:blip r:embed="rId3"/>
          <a:srcRect l="789" r="11442"/>
          <a:stretch>
            <a:fillRect/>
          </a:stretch>
        </p:blipFill>
        <p:spPr>
          <a:xfrm>
            <a:off x="-2319835" y="-222052"/>
            <a:ext cx="29699798" cy="141602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ktangel"/>
          <p:cNvSpPr/>
          <p:nvPr/>
        </p:nvSpPr>
        <p:spPr>
          <a:xfrm>
            <a:off x="1219197" y="3558747"/>
            <a:ext cx="22043043" cy="6804460"/>
          </a:xfrm>
          <a:prstGeom prst="rect">
            <a:avLst/>
          </a:prstGeom>
          <a:solidFill>
            <a:srgbClr val="1C3D76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162" name="Advanced Methods in Applied Statistics (AMAS)"/>
          <p:cNvSpPr txBox="1">
            <a:spLocks noGrp="1"/>
          </p:cNvSpPr>
          <p:nvPr>
            <p:ph type="body" sz="quarter" idx="1"/>
          </p:nvPr>
        </p:nvSpPr>
        <p:spPr>
          <a:xfrm>
            <a:off x="6681850" y="8910035"/>
            <a:ext cx="11020303" cy="873747"/>
          </a:xfrm>
          <a:prstGeom prst="rect">
            <a:avLst/>
          </a:prstGeom>
        </p:spPr>
        <p:txBody>
          <a:bodyPr/>
          <a:lstStyle>
            <a:lvl1pPr defTabSz="825500">
              <a:defRPr sz="33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163" name="A Neural-Network-defined Gaussian Mixture Model for particle identification applied to the LHCb fixed-target programme"/>
          <p:cNvSpPr txBox="1">
            <a:spLocks noGrp="1"/>
          </p:cNvSpPr>
          <p:nvPr>
            <p:ph type="title"/>
          </p:nvPr>
        </p:nvSpPr>
        <p:spPr>
          <a:xfrm>
            <a:off x="1280257" y="1164879"/>
            <a:ext cx="21945602" cy="5767591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defRPr sz="6200" spc="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A Neural-Network-defined Gaussian Mixture Model for particle identification applied to the LHCb fixed-target </a:t>
            </a:r>
            <a:r>
              <a:rPr dirty="0" err="1">
                <a:latin typeface="Baskerville Old Face" panose="02020602080505020303" pitchFamily="18" charset="0"/>
              </a:rPr>
              <a:t>programme</a:t>
            </a:r>
            <a:br>
              <a:rPr dirty="0">
                <a:latin typeface="Baskerville Old Face" panose="02020602080505020303" pitchFamily="18" charset="0"/>
              </a:rPr>
            </a:br>
            <a:r>
              <a:rPr dirty="0">
                <a:latin typeface="Baskerville Old Face" panose="02020602080505020303" pitchFamily="18" charset="0"/>
              </a:rPr>
              <a:t>(Graziani et al., 2022)</a:t>
            </a:r>
          </a:p>
        </p:txBody>
      </p:sp>
      <p:sp>
        <p:nvSpPr>
          <p:cNvPr id="164" name="Dina Dervisevic &amp; Amalie T.B Clausen"/>
          <p:cNvSpPr txBox="1"/>
          <p:nvPr/>
        </p:nvSpPr>
        <p:spPr>
          <a:xfrm>
            <a:off x="1365354" y="7745576"/>
            <a:ext cx="21750730" cy="125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 b="1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Dina Dervisevic &amp; Amalie T.B Clausen</a:t>
            </a:r>
          </a:p>
        </p:txBody>
      </p:sp>
      <p:sp>
        <p:nvSpPr>
          <p:cNvPr id="165" name="March 6, 2024"/>
          <p:cNvSpPr txBox="1"/>
          <p:nvPr/>
        </p:nvSpPr>
        <p:spPr>
          <a:xfrm>
            <a:off x="6681850" y="9489461"/>
            <a:ext cx="110203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March 6, 2024</a:t>
            </a:r>
          </a:p>
        </p:txBody>
      </p:sp>
      <p:sp>
        <p:nvSpPr>
          <p:cNvPr id="3" name="Rektangel">
            <a:extLst>
              <a:ext uri="{FF2B5EF4-FFF2-40B4-BE49-F238E27FC236}">
                <a16:creationId xmlns:a16="http://schemas.microsoft.com/office/drawing/2014/main" id="{66FC043C-F7C9-7BB0-CBCE-DCCDB8E48515}"/>
              </a:ext>
            </a:extLst>
          </p:cNvPr>
          <p:cNvSpPr/>
          <p:nvPr/>
        </p:nvSpPr>
        <p:spPr>
          <a:xfrm>
            <a:off x="9369574" y="12152036"/>
            <a:ext cx="5644852" cy="1150306"/>
          </a:xfrm>
          <a:prstGeom prst="rect">
            <a:avLst/>
          </a:prstGeom>
          <a:solidFill>
            <a:srgbClr val="1C3D76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8B32773B-B61A-4D46-A270-DC4809A02895}"/>
              </a:ext>
            </a:extLst>
          </p:cNvPr>
          <p:cNvSpPr txBox="1"/>
          <p:nvPr/>
        </p:nvSpPr>
        <p:spPr>
          <a:xfrm>
            <a:off x="9431559" y="12152037"/>
            <a:ext cx="5520882" cy="798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7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800" b="0" i="0" u="none" strike="noStrike" dirty="0" err="1">
                <a:solidFill>
                  <a:schemeClr val="bg1"/>
                </a:solidFill>
                <a:effectLst/>
                <a:latin typeface="Charter Roman" panose="02040503050506020203" pitchFamily="18" charset="0"/>
              </a:rPr>
              <a:t>https</a:t>
            </a:r>
            <a:r>
              <a:rPr lang="da-DK" sz="2800" b="0" i="0" u="none" strike="noStrike" dirty="0">
                <a:solidFill>
                  <a:schemeClr val="bg1"/>
                </a:solidFill>
                <a:effectLst/>
                <a:latin typeface="Charter Roman" panose="02040503050506020203" pitchFamily="18" charset="0"/>
              </a:rPr>
              <a:t>://</a:t>
            </a:r>
            <a:r>
              <a:rPr lang="da-DK" sz="2800" b="0" i="0" u="none" strike="noStrike" dirty="0" err="1">
                <a:solidFill>
                  <a:schemeClr val="bg1"/>
                </a:solidFill>
                <a:effectLst/>
                <a:latin typeface="Charter Roman" panose="02040503050506020203" pitchFamily="18" charset="0"/>
              </a:rPr>
              <a:t>arxiv.org</a:t>
            </a:r>
            <a:r>
              <a:rPr lang="da-DK" sz="2800" b="0" i="0" u="none" strike="noStrike" dirty="0">
                <a:solidFill>
                  <a:schemeClr val="bg1"/>
                </a:solidFill>
                <a:effectLst/>
                <a:latin typeface="Charter Roman" panose="02040503050506020203" pitchFamily="18" charset="0"/>
              </a:rPr>
              <a:t>/abs/2110.10259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harter Roman" panose="02040503050506020203" pitchFamily="18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8" name="IMG_0021.png" descr="IMG_0021.png">
            <a:extLst>
              <a:ext uri="{FF2B5EF4-FFF2-40B4-BE49-F238E27FC236}">
                <a16:creationId xmlns:a16="http://schemas.microsoft.com/office/drawing/2014/main" id="{6B0943D7-92E1-88AC-9111-B43EA685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" r="62668"/>
          <a:stretch>
            <a:fillRect/>
          </a:stretch>
        </p:blipFill>
        <p:spPr>
          <a:xfrm>
            <a:off x="17372980" y="4393578"/>
            <a:ext cx="13835587" cy="1641189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326" name="Conclusion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Conclusion</a:t>
            </a:r>
          </a:p>
        </p:txBody>
      </p:sp>
      <p:sp>
        <p:nvSpPr>
          <p:cNvPr id="327" name="Used in the article to determine the parameters of the GMM"/>
          <p:cNvSpPr txBox="1"/>
          <p:nvPr/>
        </p:nvSpPr>
        <p:spPr>
          <a:xfrm>
            <a:off x="1219199" y="1049037"/>
            <a:ext cx="21945601" cy="20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The data-based model is better at modelling the PID distribution than the simulation based model</a:t>
            </a:r>
          </a:p>
        </p:txBody>
      </p:sp>
      <p:sp>
        <p:nvSpPr>
          <p:cNvPr id="328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546C2DC1-016F-B9F0-BB4D-6FBF24CB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73" r="13952"/>
          <a:stretch/>
        </p:blipFill>
        <p:spPr>
          <a:xfrm>
            <a:off x="6124428" y="3045792"/>
            <a:ext cx="11677788" cy="877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Beta Mixture Model">
                <a:extLst>
                  <a:ext uri="{FF2B5EF4-FFF2-40B4-BE49-F238E27FC236}">
                    <a16:creationId xmlns:a16="http://schemas.microsoft.com/office/drawing/2014/main" id="{486A6399-08A8-FB8E-4B07-AAA3D3B58860}"/>
                  </a:ext>
                </a:extLst>
              </p:cNvPr>
              <p:cNvSpPr txBox="1"/>
              <p:nvPr/>
            </p:nvSpPr>
            <p:spPr>
              <a:xfrm>
                <a:off x="7003470" y="11714111"/>
                <a:ext cx="11284528" cy="7515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>
                  <a:defRPr sz="2100" b="1">
                    <a:solidFill>
                      <a:srgbClr val="00033D"/>
                    </a:solidFill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en-US" dirty="0">
                    <a:latin typeface="Baskerville Old Face" panose="02020602080505020303" pitchFamily="18" charset="0"/>
                  </a:rPr>
                  <a:t>Comparison of the (left) </a:t>
                </a:r>
                <a14:m>
                  <m:oMath xmlns:m="http://schemas.openxmlformats.org/officeDocument/2006/math">
                    <m:r>
                      <a:rPr lang="ar-AE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𝐷𝐿</m:t>
                    </m:r>
                    <m:sSub>
                      <m:sSubPr>
                        <m:ctrlP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latin typeface="Baskerville Old Face" panose="02020602080505020303" pitchFamily="18" charset="0"/>
                  </a:rPr>
                  <a:t> and (right) </a:t>
                </a:r>
                <a14:m>
                  <m:oMath xmlns:m="http://schemas.openxmlformats.org/officeDocument/2006/math">
                    <m:r>
                      <a:rPr lang="ar-AE" sz="2400" i="1">
                        <a:latin typeface="Cambria Math" panose="02040503050406030204" pitchFamily="18" charset="0"/>
                      </a:rPr>
                      <m:t>𝐷𝐿</m:t>
                    </m:r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ar-AE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 Old Face" panose="02020602080505020303" pitchFamily="18" charset="0"/>
                  </a:rPr>
                  <a:t>distributions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𝒑𝑨𝒓</m:t>
                    </m:r>
                  </m:oMath>
                </a14:m>
                <a:r>
                  <a:rPr lang="en-US" dirty="0">
                    <a:latin typeface="Baskerville Old Face" panose="02020602080505020303" pitchFamily="18" charset="0"/>
                  </a:rPr>
                  <a:t> data modelled with simulation (violet) and data-based (blue) templates. Adapted from Figure 18</a:t>
                </a:r>
                <a:endParaRPr sz="1981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3" name="Beta Mixture Model">
                <a:extLst>
                  <a:ext uri="{FF2B5EF4-FFF2-40B4-BE49-F238E27FC236}">
                    <a16:creationId xmlns:a16="http://schemas.microsoft.com/office/drawing/2014/main" id="{486A6399-08A8-FB8E-4B07-AAA3D3B58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470" y="11714111"/>
                <a:ext cx="11284528" cy="751552"/>
              </a:xfrm>
              <a:prstGeom prst="rect">
                <a:avLst/>
              </a:prstGeom>
              <a:blipFill>
                <a:blip r:embed="rId4"/>
                <a:stretch>
                  <a:fillRect l="-1026" t="-2439" r="-702" b="-14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G_0017.png" descr="IMG_0017.png">
            <a:extLst>
              <a:ext uri="{FF2B5EF4-FFF2-40B4-BE49-F238E27FC236}">
                <a16:creationId xmlns:a16="http://schemas.microsoft.com/office/drawing/2014/main" id="{2FAD14BA-2F7B-DDB8-D106-A3CE4EAB1B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36" t="33116" r="38818" b="1824"/>
          <a:stretch>
            <a:fillRect/>
          </a:stretch>
        </p:blipFill>
        <p:spPr>
          <a:xfrm rot="2201143" flipH="1">
            <a:off x="-103572" y="2935348"/>
            <a:ext cx="5020252" cy="570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G_0010.png" descr="IMG_0010.png">
            <a:extLst>
              <a:ext uri="{FF2B5EF4-FFF2-40B4-BE49-F238E27FC236}">
                <a16:creationId xmlns:a16="http://schemas.microsoft.com/office/drawing/2014/main" id="{779E3485-C5EC-8F30-067F-6D3A4D22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412" r="33218" b="37988"/>
          <a:stretch/>
        </p:blipFill>
        <p:spPr>
          <a:xfrm rot="2727187" flipV="1">
            <a:off x="-993112" y="7269079"/>
            <a:ext cx="9160205" cy="782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0011.png" descr="IMG_0011.png">
            <a:extLst>
              <a:ext uri="{FF2B5EF4-FFF2-40B4-BE49-F238E27FC236}">
                <a16:creationId xmlns:a16="http://schemas.microsoft.com/office/drawing/2014/main" id="{2AB3990F-C8E7-AEBB-E216-52DCFA65E6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9624" r="78055" b="5302"/>
          <a:stretch>
            <a:fillRect/>
          </a:stretch>
        </p:blipFill>
        <p:spPr>
          <a:xfrm rot="6985823">
            <a:off x="20031967" y="-362994"/>
            <a:ext cx="5350957" cy="66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G_0010.png" descr="IMG_0010.png">
            <a:extLst>
              <a:ext uri="{FF2B5EF4-FFF2-40B4-BE49-F238E27FC236}">
                <a16:creationId xmlns:a16="http://schemas.microsoft.com/office/drawing/2014/main" id="{67E84739-56B4-6DCA-81DF-AA78EAB305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03" r="33218" b="37988"/>
          <a:stretch>
            <a:fillRect/>
          </a:stretch>
        </p:blipFill>
        <p:spPr>
          <a:xfrm rot="16200000" flipH="1">
            <a:off x="11280773" y="-2408477"/>
            <a:ext cx="3944277" cy="76510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dvanced Methods in Applied Statistics (AMAS)">
            <a:extLst>
              <a:ext uri="{FF2B5EF4-FFF2-40B4-BE49-F238E27FC236}">
                <a16:creationId xmlns:a16="http://schemas.microsoft.com/office/drawing/2014/main" id="{22AB8CF0-006C-DC4F-7B8C-2437887289EC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9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article physics rely heavily on software capabilities to sort large amounts on data…"/>
          <p:cNvSpPr txBox="1"/>
          <p:nvPr/>
        </p:nvSpPr>
        <p:spPr>
          <a:xfrm>
            <a:off x="1171699" y="1966742"/>
            <a:ext cx="21945602" cy="6264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Explores a data-based method for obtaining particle identification (PID) classifiers. </a:t>
            </a:r>
          </a:p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Very useful for experimental particle physics, where the standard method is through simulations.</a:t>
            </a:r>
          </a:p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Uses a neural-network-defined Gaussian mixture model to describe the distribution of the PID classifiers.  </a:t>
            </a:r>
          </a:p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The data-based model provides a more accurate prediction of the PID classifiers’ distribution, than the standard simulation one. </a:t>
            </a:r>
          </a:p>
        </p:txBody>
      </p:sp>
      <p:sp>
        <p:nvSpPr>
          <p:cNvPr id="168" name="Rektangel"/>
          <p:cNvSpPr/>
          <p:nvPr/>
        </p:nvSpPr>
        <p:spPr>
          <a:xfrm>
            <a:off x="10007575" y="9283127"/>
            <a:ext cx="13554174" cy="3107475"/>
          </a:xfrm>
          <a:prstGeom prst="rect">
            <a:avLst/>
          </a:prstGeom>
          <a:solidFill>
            <a:srgbClr val="CEFF01">
              <a:alpha val="534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169" name="Rektangel"/>
          <p:cNvSpPr/>
          <p:nvPr/>
        </p:nvSpPr>
        <p:spPr>
          <a:xfrm>
            <a:off x="-903170" y="12654867"/>
            <a:ext cx="25333598" cy="1133445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170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171" name="Tekstfelt 1"/>
          <p:cNvSpPr txBox="1"/>
          <p:nvPr/>
        </p:nvSpPr>
        <p:spPr>
          <a:xfrm>
            <a:off x="535456" y="1306789"/>
            <a:ext cx="22456346" cy="79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Summary</a:t>
            </a:r>
          </a:p>
        </p:txBody>
      </p:sp>
      <p:sp>
        <p:nvSpPr>
          <p:cNvPr id="172" name="Pladsholder til slidenumm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999" y="12684759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73" name="Tekstfelt 5"/>
          <p:cNvSpPr txBox="1"/>
          <p:nvPr/>
        </p:nvSpPr>
        <p:spPr>
          <a:xfrm>
            <a:off x="13701858" y="9566856"/>
            <a:ext cx="10385582" cy="25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36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 mathematical tool derived from detector measurements that tells us the likelihood of a particle belonging to a specific species. </a:t>
            </a:r>
          </a:p>
        </p:txBody>
      </p:sp>
      <p:sp>
        <p:nvSpPr>
          <p:cNvPr id="174" name="Tekstfelt 6"/>
          <p:cNvSpPr txBox="1"/>
          <p:nvPr/>
        </p:nvSpPr>
        <p:spPr>
          <a:xfrm>
            <a:off x="10491230" y="9788055"/>
            <a:ext cx="3000219" cy="602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u="sng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PID classifier:</a:t>
            </a:r>
          </a:p>
        </p:txBody>
      </p:sp>
      <p:sp>
        <p:nvSpPr>
          <p:cNvPr id="175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176" name="IMG_0010.png" descr="IMG_0010.png"/>
          <p:cNvPicPr>
            <a:picLocks noChangeAspect="1"/>
          </p:cNvPicPr>
          <p:nvPr/>
        </p:nvPicPr>
        <p:blipFill>
          <a:blip r:embed="rId2"/>
          <a:srcRect l="14172" r="33218" b="37988"/>
          <a:stretch>
            <a:fillRect/>
          </a:stretch>
        </p:blipFill>
        <p:spPr>
          <a:xfrm rot="1819662">
            <a:off x="15943273" y="724522"/>
            <a:ext cx="12700173" cy="6264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G_0010.png" descr="IMG_0010.png"/>
          <p:cNvPicPr>
            <a:picLocks noChangeAspect="1"/>
          </p:cNvPicPr>
          <p:nvPr/>
        </p:nvPicPr>
        <p:blipFill>
          <a:blip r:embed="rId2"/>
          <a:srcRect l="14172" r="33218" b="37988"/>
          <a:stretch>
            <a:fillRect/>
          </a:stretch>
        </p:blipFill>
        <p:spPr>
          <a:xfrm rot="8100000">
            <a:off x="1597751" y="-3704906"/>
            <a:ext cx="12700172" cy="6264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G_0011.png" descr="IMG_0011.png"/>
          <p:cNvPicPr>
            <a:picLocks noChangeAspect="1"/>
          </p:cNvPicPr>
          <p:nvPr/>
        </p:nvPicPr>
        <p:blipFill>
          <a:blip r:embed="rId3"/>
          <a:srcRect t="29624" r="78055" b="5302"/>
          <a:stretch>
            <a:fillRect/>
          </a:stretch>
        </p:blipFill>
        <p:spPr>
          <a:xfrm>
            <a:off x="75957" y="8115004"/>
            <a:ext cx="5350957" cy="66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5AB1FB5A-CBE2-CD3D-6F15-AD5580736280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1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181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182" name="Mixture models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Mixture models</a:t>
            </a:r>
          </a:p>
        </p:txBody>
      </p:sp>
      <p:sp>
        <p:nvSpPr>
          <p:cNvPr id="183" name="Mixture models are models, which can represent data, that consists of multiple submodels of data.…"/>
          <p:cNvSpPr txBox="1"/>
          <p:nvPr/>
        </p:nvSpPr>
        <p:spPr>
          <a:xfrm>
            <a:off x="1171699" y="3091433"/>
            <a:ext cx="21945602" cy="426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latin typeface="Baskerville Old Face" panose="02020602080505020303" pitchFamily="18" charset="0"/>
              </a:rPr>
              <a:t>Mixture models used to represent data consisting of multiple subsets.</a:t>
            </a:r>
          </a:p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latin typeface="Baskerville Old Face" panose="02020602080505020303" pitchFamily="18" charset="0"/>
              </a:rPr>
              <a:t>There are different kinds of mixture models, depending on the probability distributions of the different </a:t>
            </a:r>
            <a:r>
              <a:rPr lang="en-US" dirty="0" err="1">
                <a:latin typeface="Baskerville Old Face" panose="02020602080505020303" pitchFamily="18" charset="0"/>
              </a:rPr>
              <a:t>submodels</a:t>
            </a:r>
            <a:r>
              <a:rPr lang="en-US" dirty="0">
                <a:latin typeface="Baskerville Old Face" panose="02020602080505020303" pitchFamily="18" charset="0"/>
              </a:rPr>
              <a:t>.</a:t>
            </a:r>
          </a:p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latin typeface="Baskerville Old Face" panose="02020602080505020303" pitchFamily="18" charset="0"/>
              </a:rPr>
              <a:t>In the article, they use a Gaussian mixture models (GMM)</a:t>
            </a:r>
            <a:r>
              <a:rPr lang="en-US" dirty="0">
                <a:latin typeface="Baskerville Old Face" panose="02020602080505020303" pitchFamily="18" charset="0"/>
              </a:rPr>
              <a:t>.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184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185" name="IMG_0012.png" descr="IMG_0012.png"/>
          <p:cNvPicPr>
            <a:picLocks noChangeAspect="1"/>
          </p:cNvPicPr>
          <p:nvPr/>
        </p:nvPicPr>
        <p:blipFill>
          <a:blip r:embed="rId2"/>
          <a:srcRect l="23326" t="29244" r="49350" b="10980"/>
          <a:stretch>
            <a:fillRect/>
          </a:stretch>
        </p:blipFill>
        <p:spPr>
          <a:xfrm>
            <a:off x="1416757" y="7315437"/>
            <a:ext cx="5220900" cy="4779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G_0013.png" descr="IMG_0013.png"/>
          <p:cNvPicPr>
            <a:picLocks noChangeAspect="1"/>
          </p:cNvPicPr>
          <p:nvPr/>
        </p:nvPicPr>
        <p:blipFill>
          <a:blip r:embed="rId3"/>
          <a:srcRect l="24075" t="29363" r="49200" b="10145"/>
          <a:stretch>
            <a:fillRect/>
          </a:stretch>
        </p:blipFill>
        <p:spPr>
          <a:xfrm>
            <a:off x="9417766" y="7294005"/>
            <a:ext cx="5091193" cy="482236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0"/>
          <p:cNvSpPr txBox="1"/>
          <p:nvPr/>
        </p:nvSpPr>
        <p:spPr>
          <a:xfrm>
            <a:off x="9668540" y="11690788"/>
            <a:ext cx="29878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t>0</a:t>
            </a:r>
          </a:p>
        </p:txBody>
      </p:sp>
      <p:sp>
        <p:nvSpPr>
          <p:cNvPr id="188" name="1"/>
          <p:cNvSpPr txBox="1"/>
          <p:nvPr/>
        </p:nvSpPr>
        <p:spPr>
          <a:xfrm>
            <a:off x="13957371" y="11753010"/>
            <a:ext cx="2987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t>1</a:t>
            </a:r>
          </a:p>
        </p:txBody>
      </p:sp>
      <p:pic>
        <p:nvPicPr>
          <p:cNvPr id="189" name="IMG_0014.png" descr="IMG_0014.png"/>
          <p:cNvPicPr>
            <a:picLocks noChangeAspect="1"/>
          </p:cNvPicPr>
          <p:nvPr/>
        </p:nvPicPr>
        <p:blipFill>
          <a:blip r:embed="rId4"/>
          <a:srcRect l="23858" t="30409" r="49371" b="12160"/>
          <a:stretch>
            <a:fillRect/>
          </a:stretch>
        </p:blipFill>
        <p:spPr>
          <a:xfrm>
            <a:off x="17288994" y="7430926"/>
            <a:ext cx="5066908" cy="454872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Data consisting of 2 different clusters"/>
          <p:cNvSpPr txBox="1"/>
          <p:nvPr/>
        </p:nvSpPr>
        <p:spPr>
          <a:xfrm>
            <a:off x="2199398" y="12086064"/>
            <a:ext cx="4028347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Data consisting of 2 different clusters</a:t>
            </a:r>
          </a:p>
        </p:txBody>
      </p:sp>
      <p:sp>
        <p:nvSpPr>
          <p:cNvPr id="191" name="Beta Mixture Model"/>
          <p:cNvSpPr txBox="1"/>
          <p:nvPr/>
        </p:nvSpPr>
        <p:spPr>
          <a:xfrm>
            <a:off x="10648332" y="12086064"/>
            <a:ext cx="2351606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Beta Mixture Model </a:t>
            </a:r>
          </a:p>
        </p:txBody>
      </p:sp>
      <p:sp>
        <p:nvSpPr>
          <p:cNvPr id="192" name="Poisson Mixture Model"/>
          <p:cNvSpPr txBox="1"/>
          <p:nvPr/>
        </p:nvSpPr>
        <p:spPr>
          <a:xfrm>
            <a:off x="18385282" y="12086064"/>
            <a:ext cx="2693045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Poisson Mixture Model </a:t>
            </a:r>
          </a:p>
        </p:txBody>
      </p:sp>
      <p:pic>
        <p:nvPicPr>
          <p:cNvPr id="193" name="IMG_0010.png" descr="IMG_0010.png"/>
          <p:cNvPicPr>
            <a:picLocks noChangeAspect="1"/>
          </p:cNvPicPr>
          <p:nvPr/>
        </p:nvPicPr>
        <p:blipFill>
          <a:blip r:embed="rId5"/>
          <a:srcRect l="14172" r="33218" b="37988"/>
          <a:stretch>
            <a:fillRect/>
          </a:stretch>
        </p:blipFill>
        <p:spPr>
          <a:xfrm rot="8100000">
            <a:off x="18600979" y="2931093"/>
            <a:ext cx="12700173" cy="6264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G_0017.png" descr="IMG_0017.png"/>
          <p:cNvPicPr>
            <a:picLocks noChangeAspect="1"/>
          </p:cNvPicPr>
          <p:nvPr/>
        </p:nvPicPr>
        <p:blipFill>
          <a:blip r:embed="rId6"/>
          <a:srcRect l="37236" t="33116" r="38818" b="1824"/>
          <a:stretch>
            <a:fillRect/>
          </a:stretch>
        </p:blipFill>
        <p:spPr>
          <a:xfrm rot="12452410" flipH="1">
            <a:off x="4946142" y="-1073976"/>
            <a:ext cx="5020252" cy="570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_0011.png" descr="IMG_0011.png"/>
          <p:cNvPicPr>
            <a:picLocks noChangeAspect="1"/>
          </p:cNvPicPr>
          <p:nvPr/>
        </p:nvPicPr>
        <p:blipFill>
          <a:blip r:embed="rId7"/>
          <a:srcRect t="29624" r="78055" b="5303"/>
          <a:stretch>
            <a:fillRect/>
          </a:stretch>
        </p:blipFill>
        <p:spPr>
          <a:xfrm rot="16955455">
            <a:off x="20958548" y="-3635509"/>
            <a:ext cx="5350957" cy="66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G_0011.png" descr="IMG_0011.png"/>
          <p:cNvPicPr>
            <a:picLocks noChangeAspect="1"/>
          </p:cNvPicPr>
          <p:nvPr/>
        </p:nvPicPr>
        <p:blipFill>
          <a:blip r:embed="rId7"/>
          <a:srcRect t="29624" r="78055" b="5303"/>
          <a:stretch>
            <a:fillRect/>
          </a:stretch>
        </p:blipFill>
        <p:spPr>
          <a:xfrm rot="16955455">
            <a:off x="-1196243" y="8963400"/>
            <a:ext cx="5350958" cy="663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G_0010.png" descr="IMG_0010.png"/>
          <p:cNvPicPr>
            <a:picLocks noChangeAspect="1"/>
          </p:cNvPicPr>
          <p:nvPr/>
        </p:nvPicPr>
        <p:blipFill>
          <a:blip r:embed="rId5"/>
          <a:srcRect l="14172" r="33218" b="37988"/>
          <a:stretch>
            <a:fillRect/>
          </a:stretch>
        </p:blipFill>
        <p:spPr>
          <a:xfrm rot="17610672">
            <a:off x="8064235" y="13124814"/>
            <a:ext cx="12700171" cy="62641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9A7B6311-D579-AA0B-245A-93F4366352D7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2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G_0016.png" descr="IMG_0016.png"/>
          <p:cNvPicPr>
            <a:picLocks noChangeAspect="1"/>
          </p:cNvPicPr>
          <p:nvPr/>
        </p:nvPicPr>
        <p:blipFill>
          <a:blip r:embed="rId2"/>
          <a:srcRect l="17556" t="30563" r="50651" b="12868"/>
          <a:stretch>
            <a:fillRect/>
          </a:stretch>
        </p:blipFill>
        <p:spPr>
          <a:xfrm>
            <a:off x="315416" y="7431523"/>
            <a:ext cx="6106939" cy="454731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15" name="IMG_0010.png" descr="IMG_0010.png"/>
          <p:cNvPicPr>
            <a:picLocks noChangeAspect="1"/>
          </p:cNvPicPr>
          <p:nvPr/>
        </p:nvPicPr>
        <p:blipFill>
          <a:blip r:embed="rId3"/>
          <a:srcRect l="14172" r="33218" b="37988"/>
          <a:stretch>
            <a:fillRect/>
          </a:stretch>
        </p:blipFill>
        <p:spPr>
          <a:xfrm rot="17610670">
            <a:off x="8064235" y="13124814"/>
            <a:ext cx="12700171" cy="6264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G_0011.png" descr="IMG_0011.png"/>
          <p:cNvPicPr>
            <a:picLocks noChangeAspect="1"/>
          </p:cNvPicPr>
          <p:nvPr/>
        </p:nvPicPr>
        <p:blipFill>
          <a:blip r:embed="rId4"/>
          <a:srcRect t="29624" r="78055" b="5303"/>
          <a:stretch>
            <a:fillRect/>
          </a:stretch>
        </p:blipFill>
        <p:spPr>
          <a:xfrm rot="16955455">
            <a:off x="-1196243" y="8963400"/>
            <a:ext cx="5350958" cy="663962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02" name="Mixture models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Mixture models</a:t>
            </a:r>
          </a:p>
        </p:txBody>
      </p:sp>
      <p:sp>
        <p:nvSpPr>
          <p:cNvPr id="204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05" name="IMG_0013.png" descr="IMG_0013.png"/>
          <p:cNvPicPr>
            <a:picLocks noChangeAspect="1"/>
          </p:cNvPicPr>
          <p:nvPr/>
        </p:nvPicPr>
        <p:blipFill>
          <a:blip r:embed="rId5"/>
          <a:srcRect l="24075" t="29363" r="49200" b="10145"/>
          <a:stretch>
            <a:fillRect/>
          </a:stretch>
        </p:blipFill>
        <p:spPr>
          <a:xfrm>
            <a:off x="9417766" y="7294005"/>
            <a:ext cx="5091193" cy="482236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0"/>
          <p:cNvSpPr txBox="1"/>
          <p:nvPr/>
        </p:nvSpPr>
        <p:spPr>
          <a:xfrm>
            <a:off x="9668540" y="11707251"/>
            <a:ext cx="259686" cy="44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0</a:t>
            </a:r>
          </a:p>
        </p:txBody>
      </p:sp>
      <p:sp>
        <p:nvSpPr>
          <p:cNvPr id="207" name="1"/>
          <p:cNvSpPr txBox="1"/>
          <p:nvPr/>
        </p:nvSpPr>
        <p:spPr>
          <a:xfrm>
            <a:off x="13957371" y="11769473"/>
            <a:ext cx="259686" cy="44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1</a:t>
            </a:r>
          </a:p>
        </p:txBody>
      </p:sp>
      <p:pic>
        <p:nvPicPr>
          <p:cNvPr id="208" name="IMG_0014.png" descr="IMG_0014.png"/>
          <p:cNvPicPr>
            <a:picLocks noChangeAspect="1"/>
          </p:cNvPicPr>
          <p:nvPr/>
        </p:nvPicPr>
        <p:blipFill>
          <a:blip r:embed="rId6"/>
          <a:srcRect l="23858" t="30409" r="49371" b="12160"/>
          <a:stretch>
            <a:fillRect/>
          </a:stretch>
        </p:blipFill>
        <p:spPr>
          <a:xfrm>
            <a:off x="17288994" y="7430926"/>
            <a:ext cx="5066908" cy="454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aussian Mixture Model"/>
          <p:cNvSpPr txBox="1"/>
          <p:nvPr/>
        </p:nvSpPr>
        <p:spPr>
          <a:xfrm>
            <a:off x="1966322" y="12086063"/>
            <a:ext cx="2761975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Gaussian Mixture Model</a:t>
            </a:r>
          </a:p>
        </p:txBody>
      </p:sp>
      <p:sp>
        <p:nvSpPr>
          <p:cNvPr id="210" name="Beta Mixture Model"/>
          <p:cNvSpPr txBox="1"/>
          <p:nvPr/>
        </p:nvSpPr>
        <p:spPr>
          <a:xfrm>
            <a:off x="10648332" y="12086063"/>
            <a:ext cx="2351606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Beta Mixture Model </a:t>
            </a:r>
          </a:p>
        </p:txBody>
      </p:sp>
      <p:sp>
        <p:nvSpPr>
          <p:cNvPr id="211" name="Poisson Mixture Model"/>
          <p:cNvSpPr txBox="1"/>
          <p:nvPr/>
        </p:nvSpPr>
        <p:spPr>
          <a:xfrm>
            <a:off x="18385282" y="12086063"/>
            <a:ext cx="2693045" cy="39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Poisson Mixture Model </a:t>
            </a:r>
          </a:p>
        </p:txBody>
      </p:sp>
      <p:pic>
        <p:nvPicPr>
          <p:cNvPr id="212" name="IMG_0017.png" descr="IMG_0017.png"/>
          <p:cNvPicPr>
            <a:picLocks noChangeAspect="1"/>
          </p:cNvPicPr>
          <p:nvPr/>
        </p:nvPicPr>
        <p:blipFill>
          <a:blip r:embed="rId7"/>
          <a:srcRect l="37236" t="33116" r="38818" b="1823"/>
          <a:stretch>
            <a:fillRect/>
          </a:stretch>
        </p:blipFill>
        <p:spPr>
          <a:xfrm rot="12452410" flipH="1">
            <a:off x="4946142" y="-1073977"/>
            <a:ext cx="5020252" cy="5707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G_0011.png" descr="IMG_0011.png"/>
          <p:cNvPicPr>
            <a:picLocks noChangeAspect="1"/>
          </p:cNvPicPr>
          <p:nvPr/>
        </p:nvPicPr>
        <p:blipFill>
          <a:blip r:embed="rId4"/>
          <a:srcRect t="29624" r="78055" b="5302"/>
          <a:stretch>
            <a:fillRect/>
          </a:stretch>
        </p:blipFill>
        <p:spPr>
          <a:xfrm rot="16955455">
            <a:off x="20958548" y="-3635507"/>
            <a:ext cx="5350959" cy="66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G_0010.png" descr="IMG_0010.png"/>
          <p:cNvPicPr>
            <a:picLocks noChangeAspect="1"/>
          </p:cNvPicPr>
          <p:nvPr/>
        </p:nvPicPr>
        <p:blipFill>
          <a:blip r:embed="rId3"/>
          <a:srcRect l="14172" r="33218" b="37988"/>
          <a:stretch>
            <a:fillRect/>
          </a:stretch>
        </p:blipFill>
        <p:spPr>
          <a:xfrm rot="8100000">
            <a:off x="18600979" y="2931093"/>
            <a:ext cx="12700173" cy="62641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Mixture models are models, which can represent data, that consists of multiple submodels of data.…">
            <a:extLst>
              <a:ext uri="{FF2B5EF4-FFF2-40B4-BE49-F238E27FC236}">
                <a16:creationId xmlns:a16="http://schemas.microsoft.com/office/drawing/2014/main" id="{3480B2F7-D680-C3C1-F36F-8C36D9975B3E}"/>
              </a:ext>
            </a:extLst>
          </p:cNvPr>
          <p:cNvSpPr txBox="1"/>
          <p:nvPr/>
        </p:nvSpPr>
        <p:spPr>
          <a:xfrm>
            <a:off x="1171699" y="3091433"/>
            <a:ext cx="21945602" cy="426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solidFill>
                  <a:srgbClr val="00033D"/>
                </a:solidFill>
                <a:latin typeface="Baskerville Old Face" panose="02020602080505020303" pitchFamily="18" charset="0"/>
              </a:rPr>
              <a:t>Mixture models are used to represent data consisting of multiple subsets.</a:t>
            </a:r>
          </a:p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solidFill>
                  <a:srgbClr val="00033D"/>
                </a:solidFill>
                <a:latin typeface="Baskerville Old Face" panose="02020602080505020303" pitchFamily="18" charset="0"/>
              </a:rPr>
              <a:t>There are different kinds of mixture models, depending on the probability distributions of the different </a:t>
            </a:r>
            <a:r>
              <a:rPr lang="en-US" dirty="0" err="1">
                <a:solidFill>
                  <a:srgbClr val="00033D"/>
                </a:solidFill>
                <a:latin typeface="Baskerville Old Face" panose="02020602080505020303" pitchFamily="18" charset="0"/>
              </a:rPr>
              <a:t>submodels</a:t>
            </a:r>
            <a:r>
              <a:rPr lang="en-US" dirty="0">
                <a:solidFill>
                  <a:srgbClr val="00033D"/>
                </a:solidFill>
                <a:latin typeface="Baskerville Old Face" panose="02020602080505020303" pitchFamily="18" charset="0"/>
              </a:rPr>
              <a:t>.</a:t>
            </a:r>
          </a:p>
          <a:p>
            <a:pPr marL="471629" indent="-471629" defTabSz="45720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In the article, they use a Gaussian mixture models (GMM)</a:t>
            </a:r>
          </a:p>
        </p:txBody>
      </p:sp>
      <p:sp>
        <p:nvSpPr>
          <p:cNvPr id="3" name="Advanced Methods in Applied Statistics (AMAS)">
            <a:extLst>
              <a:ext uri="{FF2B5EF4-FFF2-40B4-BE49-F238E27FC236}">
                <a16:creationId xmlns:a16="http://schemas.microsoft.com/office/drawing/2014/main" id="{A9956559-031A-9803-FBBD-618B2427BF69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3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aussian models are used when different clusters in a dataset have properbility distribution, which can be described as Gaussian…"/>
          <p:cNvSpPr txBox="1"/>
          <p:nvPr/>
        </p:nvSpPr>
        <p:spPr>
          <a:xfrm>
            <a:off x="1171699" y="2213804"/>
            <a:ext cx="21945602" cy="426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latin typeface="Baskerville Old Face" panose="02020602080505020303" pitchFamily="18" charset="0"/>
              </a:rPr>
              <a:t>Gaussian models are used when different clusters in a dataset have a probability distribution that can be described as Gaussian.</a:t>
            </a:r>
          </a:p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lang="en-US" dirty="0">
                <a:latin typeface="Baskerville Old Face" panose="02020602080505020303" pitchFamily="18" charset="0"/>
              </a:rPr>
              <a:t>Weights play an important role. They must satisfy: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219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28" name="IMG_0019.png" descr="IMG_0019.png"/>
          <p:cNvPicPr>
            <a:picLocks noChangeAspect="1"/>
          </p:cNvPicPr>
          <p:nvPr/>
        </p:nvPicPr>
        <p:blipFill>
          <a:blip r:embed="rId2"/>
          <a:srcRect l="11965" r="36751"/>
          <a:stretch>
            <a:fillRect/>
          </a:stretch>
        </p:blipFill>
        <p:spPr>
          <a:xfrm flipH="1">
            <a:off x="14138273" y="4069081"/>
            <a:ext cx="13549135" cy="1105613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21" name="Gaussian Mixture model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Gaussian Mixture model</a:t>
            </a:r>
          </a:p>
        </p:txBody>
      </p:sp>
      <p:sp>
        <p:nvSpPr>
          <p:cNvPr id="222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kstfelt 1"/>
              <p:cNvSpPr txBox="1"/>
              <p:nvPr/>
            </p:nvSpPr>
            <p:spPr>
              <a:xfrm>
                <a:off x="10792687" y="8116831"/>
                <a:ext cx="3392467" cy="20361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sz="4400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3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687" y="8116831"/>
                <a:ext cx="3392467" cy="203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Streg"/>
          <p:cNvSpPr/>
          <p:nvPr/>
        </p:nvSpPr>
        <p:spPr>
          <a:xfrm>
            <a:off x="8831713" y="7645835"/>
            <a:ext cx="2074274" cy="48248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5" name="Number of Gaussians"/>
          <p:cNvSpPr txBox="1"/>
          <p:nvPr/>
        </p:nvSpPr>
        <p:spPr>
          <a:xfrm>
            <a:off x="5130029" y="7342322"/>
            <a:ext cx="3197991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Number of Gaussians</a:t>
            </a:r>
          </a:p>
        </p:txBody>
      </p:sp>
      <p:sp>
        <p:nvSpPr>
          <p:cNvPr id="226" name="Streg"/>
          <p:cNvSpPr/>
          <p:nvPr/>
        </p:nvSpPr>
        <p:spPr>
          <a:xfrm flipH="1" flipV="1">
            <a:off x="12391236" y="9591576"/>
            <a:ext cx="1803279" cy="698459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" name="Weights"/>
          <p:cNvSpPr txBox="1"/>
          <p:nvPr/>
        </p:nvSpPr>
        <p:spPr>
          <a:xfrm>
            <a:off x="14283683" y="10201432"/>
            <a:ext cx="1282402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Weights</a:t>
            </a:r>
          </a:p>
        </p:txBody>
      </p:sp>
      <p:pic>
        <p:nvPicPr>
          <p:cNvPr id="229" name="IMG_0010.png" descr="IMG_0010.png"/>
          <p:cNvPicPr>
            <a:picLocks noChangeAspect="1"/>
          </p:cNvPicPr>
          <p:nvPr/>
        </p:nvPicPr>
        <p:blipFill>
          <a:blip r:embed="rId4"/>
          <a:srcRect l="14172" r="33217" b="37988"/>
          <a:stretch>
            <a:fillRect/>
          </a:stretch>
        </p:blipFill>
        <p:spPr>
          <a:xfrm rot="13107536" flipH="1">
            <a:off x="-3817362" y="7268601"/>
            <a:ext cx="15511930" cy="765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0010.png" descr="IMG_0010.png"/>
          <p:cNvPicPr>
            <a:picLocks noChangeAspect="1"/>
          </p:cNvPicPr>
          <p:nvPr/>
        </p:nvPicPr>
        <p:blipFill>
          <a:blip r:embed="rId4"/>
          <a:srcRect l="53403" r="33218" b="37988"/>
          <a:stretch>
            <a:fillRect/>
          </a:stretch>
        </p:blipFill>
        <p:spPr>
          <a:xfrm rot="16200000" flipH="1">
            <a:off x="9084943" y="-2912828"/>
            <a:ext cx="3944277" cy="765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0010.png" descr="IMG_0010.png"/>
          <p:cNvPicPr>
            <a:picLocks noChangeAspect="1"/>
          </p:cNvPicPr>
          <p:nvPr/>
        </p:nvPicPr>
        <p:blipFill>
          <a:blip r:embed="rId4"/>
          <a:srcRect l="40844" r="48533" b="37988"/>
          <a:stretch>
            <a:fillRect/>
          </a:stretch>
        </p:blipFill>
        <p:spPr>
          <a:xfrm rot="394343" flipH="1">
            <a:off x="13423196" y="-3639429"/>
            <a:ext cx="3131826" cy="7651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G_0010.png" descr="IMG_0010.png"/>
          <p:cNvPicPr>
            <a:picLocks noChangeAspect="1"/>
          </p:cNvPicPr>
          <p:nvPr/>
        </p:nvPicPr>
        <p:blipFill>
          <a:blip r:embed="rId4"/>
          <a:srcRect l="40844" r="48533" b="37988"/>
          <a:stretch>
            <a:fillRect/>
          </a:stretch>
        </p:blipFill>
        <p:spPr>
          <a:xfrm rot="1383999">
            <a:off x="22969446" y="-4283148"/>
            <a:ext cx="3131826" cy="76510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275C70B1-6767-165F-A871-14FC777AED0F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4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ktangel"/>
          <p:cNvSpPr/>
          <p:nvPr/>
        </p:nvSpPr>
        <p:spPr>
          <a:xfrm>
            <a:off x="15801431" y="3325295"/>
            <a:ext cx="8302106" cy="9065307"/>
          </a:xfrm>
          <a:prstGeom prst="rect">
            <a:avLst/>
          </a:prstGeom>
          <a:solidFill>
            <a:srgbClr val="CEFF01">
              <a:alpha val="534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235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236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37" name="Gaussian Mixture model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Gaussian models are used when different clusters in a dataset have properbility distribution, which can be described as Gaussian…"/>
              <p:cNvSpPr txBox="1"/>
              <p:nvPr/>
            </p:nvSpPr>
            <p:spPr>
              <a:xfrm>
                <a:off x="1402074" y="-173323"/>
                <a:ext cx="22784414" cy="426720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b">
                <a:normAutofit/>
              </a:bodyPr>
              <a:lstStyle/>
              <a:p>
                <a:pPr marL="471629" indent="-471629" defTabSz="434340">
                  <a:lnSpc>
                    <a:spcPct val="150000"/>
                  </a:lnSpc>
                  <a:spcBef>
                    <a:spcPts val="0"/>
                  </a:spcBef>
                  <a:buSzPct val="150000"/>
                  <a:buChar char="-"/>
                  <a:defRPr sz="3800">
                    <a:solidFill>
                      <a:srgbClr val="00033D"/>
                    </a:solidFill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Figure shows </a:t>
                </a:r>
                <a14:m>
                  <m:oMath xmlns:m="http://schemas.openxmlformats.org/officeDocument/2006/math">
                    <m:r>
                      <a:rPr lang="da-DK" sz="4000" i="1" smtClean="0">
                        <a:solidFill>
                          <a:srgbClr val="00033D"/>
                        </a:solidFill>
                        <a:latin typeface="Cambria Math" panose="02040503050406030204" pitchFamily="18" charset="0"/>
                      </a:rPr>
                      <m:t>𝑫𝑳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ar-AE" sz="40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ar-AE" sz="40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40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 </a:t>
                </a: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distribution for </a:t>
                </a:r>
                <a:r>
                  <a:rPr lang="da-DK" dirty="0" err="1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pions</a:t>
                </a: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 in different momentum intervals. </a:t>
                </a:r>
              </a:p>
              <a:p>
                <a:pPr marL="471629" indent="-471629" defTabSz="434340">
                  <a:lnSpc>
                    <a:spcPct val="150000"/>
                  </a:lnSpc>
                  <a:spcBef>
                    <a:spcPts val="0"/>
                  </a:spcBef>
                  <a:buSzPct val="150000"/>
                  <a:buChar char="-"/>
                  <a:defRPr sz="3800">
                    <a:solidFill>
                      <a:srgbClr val="00033D"/>
                    </a:solidFill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Needs to be modelled with a GMM </a:t>
                </a:r>
              </a:p>
            </p:txBody>
          </p:sp>
        </mc:Choice>
        <mc:Fallback xmlns="">
          <p:sp>
            <p:nvSpPr>
              <p:cNvPr id="238" name="Gaussian models are used when different clusters in a dataset have properbility distribution, which can be described as Gaussi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74" y="-173323"/>
                <a:ext cx="22784414" cy="4267204"/>
              </a:xfrm>
              <a:prstGeom prst="rect">
                <a:avLst/>
              </a:prstGeom>
              <a:blipFill>
                <a:blip r:embed="rId2"/>
                <a:stretch>
                  <a:fillRect l="-1605" b="-985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9" name="IMG_0020.jpeg" descr="IMG_0020.jpeg"/>
          <p:cNvPicPr>
            <a:picLocks noChangeAspect="1"/>
          </p:cNvPicPr>
          <p:nvPr/>
        </p:nvPicPr>
        <p:blipFill>
          <a:blip r:embed="rId3"/>
          <a:srcRect r="5128"/>
          <a:stretch>
            <a:fillRect/>
          </a:stretch>
        </p:blipFill>
        <p:spPr>
          <a:xfrm>
            <a:off x="750035" y="4059973"/>
            <a:ext cx="13940700" cy="782404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kstfelt 3"/>
          <p:cNvSpPr txBox="1"/>
          <p:nvPr/>
        </p:nvSpPr>
        <p:spPr>
          <a:xfrm>
            <a:off x="17755166" y="3766259"/>
            <a:ext cx="6431901" cy="35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3800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Stands for Delta Log Likelihood and is a probability based method, used to differentiate between different particles.</a:t>
            </a:r>
          </a:p>
        </p:txBody>
      </p:sp>
      <p:sp>
        <p:nvSpPr>
          <p:cNvPr id="241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kstfelt 1"/>
              <p:cNvSpPr txBox="1"/>
              <p:nvPr/>
            </p:nvSpPr>
            <p:spPr>
              <a:xfrm>
                <a:off x="17875208" y="8768457"/>
                <a:ext cx="5201552" cy="15213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4400" i="1" smtClean="0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𝐷𝐿</m:t>
                      </m:r>
                      <m:sSub>
                        <m:sSubPr>
                          <m:ctrlP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ar-AE" sz="4400" i="1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4400" i="1">
                                      <a:solidFill>
                                        <a:srgbClr val="0003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4400" i="1">
                                      <a:solidFill>
                                        <a:srgbClr val="0003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ar-AE" sz="4400" i="1">
                                      <a:solidFill>
                                        <a:srgbClr val="0003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ar-AE" sz="4400" dirty="0">
                  <a:solidFill>
                    <a:srgbClr val="00033D"/>
                  </a:solidFill>
                </a:endParaRPr>
              </a:p>
            </p:txBody>
          </p:sp>
        </mc:Choice>
        <mc:Fallback xmlns="">
          <p:sp>
            <p:nvSpPr>
              <p:cNvPr id="242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208" y="8768457"/>
                <a:ext cx="5201552" cy="15213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kstfelt 2"/>
              <p:cNvSpPr txBox="1"/>
              <p:nvPr/>
            </p:nvSpPr>
            <p:spPr>
              <a:xfrm>
                <a:off x="15814033" y="3971762"/>
                <a:ext cx="1694887" cy="6299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800" i="1" u="sng" smtClean="0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𝐷𝐿</m:t>
                      </m:r>
                      <m:sSub>
                        <m:sSubPr>
                          <m:ctrlPr>
                            <a:rPr lang="ar-AE" sz="3800" i="1" u="sng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800" i="1" u="sng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sz="3800" i="1" u="sng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ar-AE" sz="3800" i="1" u="sng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3800" i="1" u="sng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ar-AE" sz="3800" i="1" u="sng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ar-AE" sz="3800" u="sng" dirty="0">
                  <a:solidFill>
                    <a:srgbClr val="00033D"/>
                  </a:solidFill>
                </a:endParaRPr>
              </a:p>
            </p:txBody>
          </p:sp>
        </mc:Choice>
        <mc:Fallback xmlns="">
          <p:sp>
            <p:nvSpPr>
              <p:cNvPr id="243" name="Tekstfel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033" y="3971762"/>
                <a:ext cx="1694887" cy="629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Beta Mixture Model"/>
              <p:cNvSpPr txBox="1"/>
              <p:nvPr/>
            </p:nvSpPr>
            <p:spPr>
              <a:xfrm>
                <a:off x="1501361" y="11736990"/>
                <a:ext cx="14535768" cy="7563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defRPr sz="2100" b="1">
                    <a:solidFill>
                      <a:srgbClr val="00033D"/>
                    </a:solidFill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dirty="0">
                    <a:latin typeface="Baskerville Old Face" panose="02020602080505020303" pitchFamily="18" charset="0"/>
                  </a:rPr>
                  <a:t>Figure 6: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𝑫𝑳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dirty="0">
                    <a:latin typeface="Baskerville Old Face" panose="02020602080505020303" pitchFamily="18" charset="0"/>
                  </a:rPr>
                  <a:t> distribution for the negative pion in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  <m:sup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sz="2100" i="1">
                        <a:solidFill>
                          <a:srgbClr val="00033D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sz="21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dirty="0">
                    <a:latin typeface="Baskerville Old Face" panose="02020602080505020303" pitchFamily="18" charset="0"/>
                  </a:rPr>
                  <a:t> calibration channel reconstructed and selected in the </a:t>
                </a:r>
                <a14:m>
                  <m:oMath xmlns:m="http://schemas.openxmlformats.org/officeDocument/2006/math">
                    <m:r>
                      <a:rPr sz="2100" i="1">
                        <a:solidFill>
                          <a:srgbClr val="00033D"/>
                        </a:solidFill>
                        <a:latin typeface="Cambria Math" panose="02040503050406030204" pitchFamily="18" charset="0"/>
                      </a:rPr>
                      <m:t>𝒑𝑵𝒆</m:t>
                    </m:r>
                  </m:oMath>
                </a14:m>
                <a:r>
                  <a:rPr dirty="0">
                    <a:latin typeface="Baskerville Old Face" panose="02020602080505020303" pitchFamily="18" charset="0"/>
                  </a:rPr>
                  <a:t> sample in different pion momentum bins.</a:t>
                </a:r>
                <a:endParaRPr sz="1981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44" name="Beta Mixture Model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61" y="11736990"/>
                <a:ext cx="14535768" cy="756361"/>
              </a:xfrm>
              <a:prstGeom prst="rect">
                <a:avLst/>
              </a:prstGeom>
              <a:blipFill>
                <a:blip r:embed="rId6"/>
                <a:stretch>
                  <a:fillRect l="-755" t="-1613" b="-145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Streg"/>
          <p:cNvSpPr/>
          <p:nvPr/>
        </p:nvSpPr>
        <p:spPr>
          <a:xfrm flipH="1" flipV="1">
            <a:off x="16615439" y="4625421"/>
            <a:ext cx="21617" cy="5019852"/>
          </a:xfrm>
          <a:prstGeom prst="line">
            <a:avLst/>
          </a:prstGeom>
          <a:ln w="50800">
            <a:solidFill>
              <a:srgbClr val="CEFF0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Streg"/>
          <p:cNvSpPr/>
          <p:nvPr/>
        </p:nvSpPr>
        <p:spPr>
          <a:xfrm>
            <a:off x="16615440" y="9627612"/>
            <a:ext cx="970875" cy="1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Streg"/>
          <p:cNvSpPr/>
          <p:nvPr/>
        </p:nvSpPr>
        <p:spPr>
          <a:xfrm flipV="1">
            <a:off x="21356473" y="10441877"/>
            <a:ext cx="254174" cy="782603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Streg"/>
          <p:cNvSpPr/>
          <p:nvPr/>
        </p:nvSpPr>
        <p:spPr>
          <a:xfrm>
            <a:off x="21029334" y="8449318"/>
            <a:ext cx="554795" cy="346696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Number of Gaussians"/>
          <p:cNvSpPr txBox="1"/>
          <p:nvPr/>
        </p:nvSpPr>
        <p:spPr>
          <a:xfrm>
            <a:off x="18018529" y="7960394"/>
            <a:ext cx="3079369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Probability of proton</a:t>
            </a:r>
          </a:p>
        </p:txBody>
      </p:sp>
      <p:sp>
        <p:nvSpPr>
          <p:cNvPr id="250" name="Number of Gaussians"/>
          <p:cNvSpPr txBox="1"/>
          <p:nvPr/>
        </p:nvSpPr>
        <p:spPr>
          <a:xfrm>
            <a:off x="19325905" y="11291601"/>
            <a:ext cx="287097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da-DK" dirty="0" err="1">
                <a:latin typeface="Baskerville Old Face" panose="02020602080505020303" pitchFamily="18" charset="0"/>
              </a:rPr>
              <a:t>Probability</a:t>
            </a:r>
            <a:r>
              <a:rPr dirty="0">
                <a:latin typeface="Baskerville Old Face" panose="02020602080505020303" pitchFamily="18" charset="0"/>
              </a:rPr>
              <a:t> of pion</a:t>
            </a:r>
          </a:p>
        </p:txBody>
      </p:sp>
      <p:pic>
        <p:nvPicPr>
          <p:cNvPr id="251" name="IMG_0019.png" descr="IMG_0019.png"/>
          <p:cNvPicPr>
            <a:picLocks noChangeAspect="1"/>
          </p:cNvPicPr>
          <p:nvPr/>
        </p:nvPicPr>
        <p:blipFill>
          <a:blip r:embed="rId7"/>
          <a:srcRect l="11965" r="36751"/>
          <a:stretch>
            <a:fillRect/>
          </a:stretch>
        </p:blipFill>
        <p:spPr>
          <a:xfrm rot="10800000" flipH="1">
            <a:off x="20633784" y="-514500"/>
            <a:ext cx="4733968" cy="3862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G_0010.png" descr="IMG_0010.png"/>
          <p:cNvPicPr>
            <a:picLocks noChangeAspect="1"/>
          </p:cNvPicPr>
          <p:nvPr/>
        </p:nvPicPr>
        <p:blipFill>
          <a:blip r:embed="rId8"/>
          <a:srcRect l="53403" r="33218" b="37988"/>
          <a:stretch>
            <a:fillRect/>
          </a:stretch>
        </p:blipFill>
        <p:spPr>
          <a:xfrm rot="16200000" flipH="1">
            <a:off x="-1118072" y="-3095025"/>
            <a:ext cx="3944276" cy="765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G_0010.png" descr="IMG_0010.png"/>
          <p:cNvPicPr>
            <a:picLocks noChangeAspect="1"/>
          </p:cNvPicPr>
          <p:nvPr/>
        </p:nvPicPr>
        <p:blipFill>
          <a:blip r:embed="rId8"/>
          <a:srcRect l="53403" r="33218" b="37988"/>
          <a:stretch>
            <a:fillRect/>
          </a:stretch>
        </p:blipFill>
        <p:spPr>
          <a:xfrm rot="9461598" flipH="1">
            <a:off x="-1918017" y="8467395"/>
            <a:ext cx="3944276" cy="765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G_0010.png" descr="IMG_0010.png"/>
          <p:cNvPicPr>
            <a:picLocks noChangeAspect="1"/>
          </p:cNvPicPr>
          <p:nvPr/>
        </p:nvPicPr>
        <p:blipFill>
          <a:blip r:embed="rId8"/>
          <a:srcRect l="40844" r="48533" b="37988"/>
          <a:stretch>
            <a:fillRect/>
          </a:stretch>
        </p:blipFill>
        <p:spPr>
          <a:xfrm rot="1383999">
            <a:off x="16523860" y="-4133291"/>
            <a:ext cx="3131826" cy="76510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BCCD311A-A119-5CA2-854E-AA111165BDC6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5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">
            <a:extLst>
              <a:ext uri="{FF2B5EF4-FFF2-40B4-BE49-F238E27FC236}">
                <a16:creationId xmlns:a16="http://schemas.microsoft.com/office/drawing/2014/main" id="{D7781E3C-8342-1468-004E-6FB85A9F77BD}"/>
              </a:ext>
            </a:extLst>
          </p:cNvPr>
          <p:cNvSpPr/>
          <p:nvPr/>
        </p:nvSpPr>
        <p:spPr>
          <a:xfrm>
            <a:off x="-36913" y="5789017"/>
            <a:ext cx="6437279" cy="809163"/>
          </a:xfrm>
          <a:prstGeom prst="rect">
            <a:avLst/>
          </a:prstGeom>
          <a:solidFill>
            <a:srgbClr val="CEFF01">
              <a:alpha val="534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3" name="Rektangel">
            <a:extLst>
              <a:ext uri="{FF2B5EF4-FFF2-40B4-BE49-F238E27FC236}">
                <a16:creationId xmlns:a16="http://schemas.microsoft.com/office/drawing/2014/main" id="{EA06BBA4-A6F8-F644-7123-A163CBD9E99A}"/>
              </a:ext>
            </a:extLst>
          </p:cNvPr>
          <p:cNvSpPr/>
          <p:nvPr/>
        </p:nvSpPr>
        <p:spPr>
          <a:xfrm>
            <a:off x="-33671" y="4897316"/>
            <a:ext cx="6437279" cy="809163"/>
          </a:xfrm>
          <a:prstGeom prst="rect">
            <a:avLst/>
          </a:prstGeom>
          <a:solidFill>
            <a:srgbClr val="CEFF01">
              <a:alpha val="534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256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257" name="Gaussian models are used when different clusters in a dataset have properbility distribution, which can be described as Gaussian…"/>
          <p:cNvSpPr txBox="1"/>
          <p:nvPr/>
        </p:nvSpPr>
        <p:spPr>
          <a:xfrm>
            <a:off x="1169005" y="3089576"/>
            <a:ext cx="17282558" cy="426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Two key aspects are important when </a:t>
            </a:r>
            <a:r>
              <a:rPr lang="en-US" dirty="0">
                <a:solidFill>
                  <a:srgbClr val="00033D"/>
                </a:solidFill>
                <a:latin typeface="Baskerville Old Face" panose="02020602080505020303" pitchFamily="18" charset="0"/>
              </a:rPr>
              <a:t>constructing</a:t>
            </a: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 a GMM:</a:t>
            </a:r>
          </a:p>
          <a:p>
            <a:pPr defTabSz="434340">
              <a:lnSpc>
                <a:spcPct val="150000"/>
              </a:lnSpc>
              <a:spcBef>
                <a:spcPts val="0"/>
              </a:spcBef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  <a:latin typeface="Baskerville Old Face" panose="02020602080505020303" pitchFamily="18" charset="0"/>
            </a:endParaRPr>
          </a:p>
          <a:p>
            <a:pPr defTabSz="434340">
              <a:lnSpc>
                <a:spcPct val="150000"/>
              </a:lnSpc>
              <a:spcBef>
                <a:spcPts val="0"/>
              </a:spcBef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  <a:latin typeface="Baskerville Old Face" panose="02020602080505020303" pitchFamily="18" charset="0"/>
            </a:endParaRPr>
          </a:p>
          <a:p>
            <a:pPr marL="471629" indent="-471629" defTabSz="434340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The GMM in the article is modelled as:</a:t>
            </a:r>
          </a:p>
        </p:txBody>
      </p:sp>
      <p:pic>
        <p:nvPicPr>
          <p:cNvPr id="274" name="IMG_0021.png" descr="IMG_0021.png"/>
          <p:cNvPicPr>
            <a:picLocks noChangeAspect="1"/>
          </p:cNvPicPr>
          <p:nvPr/>
        </p:nvPicPr>
        <p:blipFill>
          <a:blip r:embed="rId2"/>
          <a:srcRect l="14646" t="433" r="74744" b="71268"/>
          <a:stretch>
            <a:fillRect/>
          </a:stretch>
        </p:blipFill>
        <p:spPr>
          <a:xfrm>
            <a:off x="10111581" y="10258470"/>
            <a:ext cx="4160947" cy="464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G_0022.png" descr="IMG_0022.png"/>
          <p:cNvPicPr>
            <a:picLocks noChangeAspect="1"/>
          </p:cNvPicPr>
          <p:nvPr/>
        </p:nvPicPr>
        <p:blipFill>
          <a:blip r:embed="rId3"/>
          <a:srcRect t="50062" r="29406"/>
          <a:stretch/>
        </p:blipFill>
        <p:spPr>
          <a:xfrm>
            <a:off x="-8996944" y="9241137"/>
            <a:ext cx="17213491" cy="509551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59" name="Gaussian Mixture model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kstfelt 1"/>
              <p:cNvSpPr txBox="1"/>
              <p:nvPr/>
            </p:nvSpPr>
            <p:spPr>
              <a:xfrm>
                <a:off x="8220061" y="8603965"/>
                <a:ext cx="9187963" cy="20361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4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ar-AE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sz="4400" dirty="0"/>
              </a:p>
            </p:txBody>
          </p:sp>
        </mc:Choice>
        <mc:Fallback xmlns="">
          <p:sp>
            <p:nvSpPr>
              <p:cNvPr id="260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61" y="8603965"/>
                <a:ext cx="9187963" cy="2036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262" name="Number of clusters…"/>
          <p:cNvSpPr txBox="1"/>
          <p:nvPr/>
        </p:nvSpPr>
        <p:spPr>
          <a:xfrm>
            <a:off x="2145394" y="4755538"/>
            <a:ext cx="3811941" cy="177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4340">
              <a:lnSpc>
                <a:spcPct val="150000"/>
              </a:lnSpc>
              <a:spcBef>
                <a:spcPts val="0"/>
              </a:spcBef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Number of clusters</a:t>
            </a:r>
          </a:p>
          <a:p>
            <a:pPr defTabSz="434340">
              <a:lnSpc>
                <a:spcPct val="150000"/>
              </a:lnSpc>
              <a:spcBef>
                <a:spcPts val="0"/>
              </a:spcBef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Parameters</a:t>
            </a:r>
          </a:p>
        </p:txBody>
      </p:sp>
      <p:pic>
        <p:nvPicPr>
          <p:cNvPr id="273" name="IMG_0021.png" descr="IMG_0021.png"/>
          <p:cNvPicPr>
            <a:picLocks noChangeAspect="1"/>
          </p:cNvPicPr>
          <p:nvPr/>
        </p:nvPicPr>
        <p:blipFill>
          <a:blip r:embed="rId2"/>
          <a:srcRect l="2054" r="62668"/>
          <a:stretch>
            <a:fillRect/>
          </a:stretch>
        </p:blipFill>
        <p:spPr>
          <a:xfrm>
            <a:off x="13927670" y="-3328619"/>
            <a:ext cx="13835587" cy="1641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treg"/>
          <p:cNvSpPr/>
          <p:nvPr/>
        </p:nvSpPr>
        <p:spPr>
          <a:xfrm>
            <a:off x="6906385" y="8238951"/>
            <a:ext cx="2074274" cy="48248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" name="Streg"/>
          <p:cNvSpPr/>
          <p:nvPr/>
        </p:nvSpPr>
        <p:spPr>
          <a:xfrm flipV="1">
            <a:off x="9804399" y="9997841"/>
            <a:ext cx="699213" cy="1223365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Streg"/>
          <p:cNvSpPr/>
          <p:nvPr/>
        </p:nvSpPr>
        <p:spPr>
          <a:xfrm>
            <a:off x="11540876" y="8214211"/>
            <a:ext cx="1" cy="84406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6" name="Streg"/>
          <p:cNvSpPr/>
          <p:nvPr/>
        </p:nvSpPr>
        <p:spPr>
          <a:xfrm flipH="1" flipV="1">
            <a:off x="13444324" y="10032206"/>
            <a:ext cx="557853" cy="1146079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7" name="Streg"/>
          <p:cNvSpPr/>
          <p:nvPr/>
        </p:nvSpPr>
        <p:spPr>
          <a:xfrm flipH="1">
            <a:off x="15798361" y="8077127"/>
            <a:ext cx="1549168" cy="1181084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8" name="Weights"/>
          <p:cNvSpPr txBox="1"/>
          <p:nvPr/>
        </p:nvSpPr>
        <p:spPr>
          <a:xfrm>
            <a:off x="8763409" y="11229529"/>
            <a:ext cx="1282402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Weights</a:t>
            </a:r>
          </a:p>
        </p:txBody>
      </p:sp>
      <p:sp>
        <p:nvSpPr>
          <p:cNvPr id="269" name="Number of Gaussians"/>
          <p:cNvSpPr txBox="1"/>
          <p:nvPr/>
        </p:nvSpPr>
        <p:spPr>
          <a:xfrm>
            <a:off x="3205617" y="7902594"/>
            <a:ext cx="3197991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Number of Gaussians</a:t>
            </a:r>
          </a:p>
        </p:txBody>
      </p:sp>
      <p:sp>
        <p:nvSpPr>
          <p:cNvPr id="270" name="Number of Gaussians"/>
          <p:cNvSpPr txBox="1"/>
          <p:nvPr/>
        </p:nvSpPr>
        <p:spPr>
          <a:xfrm>
            <a:off x="10736671" y="7734696"/>
            <a:ext cx="1391407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Gaussian</a:t>
            </a:r>
          </a:p>
        </p:txBody>
      </p:sp>
      <p:sp>
        <p:nvSpPr>
          <p:cNvPr id="271" name="Number of Gaussians"/>
          <p:cNvSpPr txBox="1"/>
          <p:nvPr/>
        </p:nvSpPr>
        <p:spPr>
          <a:xfrm>
            <a:off x="13615194" y="11154079"/>
            <a:ext cx="926536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Mean</a:t>
            </a:r>
          </a:p>
        </p:txBody>
      </p:sp>
      <p:sp>
        <p:nvSpPr>
          <p:cNvPr id="272" name="Number of Gaussians"/>
          <p:cNvSpPr txBox="1"/>
          <p:nvPr/>
        </p:nvSpPr>
        <p:spPr>
          <a:xfrm>
            <a:off x="16045997" y="7450292"/>
            <a:ext cx="2758769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Standard deviation</a:t>
            </a:r>
          </a:p>
        </p:txBody>
      </p:sp>
      <p:pic>
        <p:nvPicPr>
          <p:cNvPr id="275" name="IMG_0021.png" descr="IMG_0021.png"/>
          <p:cNvPicPr>
            <a:picLocks noChangeAspect="1"/>
          </p:cNvPicPr>
          <p:nvPr/>
        </p:nvPicPr>
        <p:blipFill>
          <a:blip r:embed="rId2"/>
          <a:srcRect l="14646" t="433" r="74744" b="71268"/>
          <a:stretch>
            <a:fillRect/>
          </a:stretch>
        </p:blipFill>
        <p:spPr>
          <a:xfrm rot="2700000">
            <a:off x="-2331787" y="-1384993"/>
            <a:ext cx="4160947" cy="4644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G_0010.png" descr="IMG_0010.png"/>
          <p:cNvPicPr>
            <a:picLocks noChangeAspect="1"/>
          </p:cNvPicPr>
          <p:nvPr/>
        </p:nvPicPr>
        <p:blipFill>
          <a:blip r:embed="rId5"/>
          <a:srcRect l="53403" r="33218" b="37988"/>
          <a:stretch>
            <a:fillRect/>
          </a:stretch>
        </p:blipFill>
        <p:spPr>
          <a:xfrm rot="20215219" flipH="1">
            <a:off x="22080529" y="-163762"/>
            <a:ext cx="3944276" cy="765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G_0010.png" descr="IMG_0010.png"/>
          <p:cNvPicPr>
            <a:picLocks noChangeAspect="1"/>
          </p:cNvPicPr>
          <p:nvPr/>
        </p:nvPicPr>
        <p:blipFill>
          <a:blip r:embed="rId5"/>
          <a:srcRect l="53403" r="33218" b="37988"/>
          <a:stretch>
            <a:fillRect/>
          </a:stretch>
        </p:blipFill>
        <p:spPr>
          <a:xfrm rot="18900000" flipH="1">
            <a:off x="5657536" y="-2888375"/>
            <a:ext cx="3944276" cy="76510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96CDEC65-C35A-A0FF-2873-44CDFAEB4C66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6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G_0017.png" descr="IMG_0017.png"/>
          <p:cNvPicPr>
            <a:picLocks noChangeAspect="1"/>
          </p:cNvPicPr>
          <p:nvPr/>
        </p:nvPicPr>
        <p:blipFill>
          <a:blip r:embed="rId3"/>
          <a:srcRect l="37236" t="33116" r="38818" b="1823"/>
          <a:stretch>
            <a:fillRect/>
          </a:stretch>
        </p:blipFill>
        <p:spPr>
          <a:xfrm rot="19335355">
            <a:off x="18967046" y="7692045"/>
            <a:ext cx="6344394" cy="721307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Used in the article to determine the parameters of the GMM"/>
          <p:cNvSpPr txBox="1"/>
          <p:nvPr/>
        </p:nvSpPr>
        <p:spPr>
          <a:xfrm>
            <a:off x="1166986" y="-470367"/>
            <a:ext cx="22402957" cy="7983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marL="347515" indent="-347515" defTabSz="320037">
              <a:lnSpc>
                <a:spcPct val="135000"/>
              </a:lnSpc>
              <a:spcBef>
                <a:spcPts val="0"/>
              </a:spcBef>
              <a:buSzPct val="150000"/>
              <a:buChar char="-"/>
              <a:defRPr sz="2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</a:endParaRPr>
          </a:p>
          <a:p>
            <a:pPr marL="347515" indent="-347515" defTabSz="320037">
              <a:lnSpc>
                <a:spcPct val="135000"/>
              </a:lnSpc>
              <a:spcBef>
                <a:spcPts val="0"/>
              </a:spcBef>
              <a:buSzPct val="150000"/>
              <a:buChar char="-"/>
              <a:defRPr sz="2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</a:endParaRPr>
          </a:p>
          <a:p>
            <a:pPr marL="347515" indent="-347515" defTabSz="320037">
              <a:lnSpc>
                <a:spcPct val="135000"/>
              </a:lnSpc>
              <a:spcBef>
                <a:spcPts val="0"/>
              </a:spcBef>
              <a:buSzPct val="150000"/>
              <a:buChar char="-"/>
              <a:defRPr sz="2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</a:endParaRPr>
          </a:p>
          <a:p>
            <a:pPr marL="471628" indent="-471628" defTabSz="320037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  <a:latin typeface="Baskerville Old Face" panose="02020602080505020303" pitchFamily="18" charset="0"/>
            </a:endParaRPr>
          </a:p>
          <a:p>
            <a:pPr defTabSz="320037">
              <a:lnSpc>
                <a:spcPct val="150000"/>
              </a:lnSpc>
              <a:spcBef>
                <a:spcPts val="0"/>
              </a:spcBef>
              <a:defRPr sz="3800" u="sng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The fully trained network</a:t>
            </a:r>
          </a:p>
          <a:p>
            <a:pPr marL="471628" indent="-471628" defTabSz="320037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Input: Experimental features, which affect the distribution of the PID classifier. </a:t>
            </a:r>
          </a:p>
          <a:p>
            <a:pPr marL="471628" indent="-471628" defTabSz="320037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Hidden layers: Performs a weighted transformation and passes the result on to the next layer.</a:t>
            </a:r>
          </a:p>
          <a:p>
            <a:pPr marL="471628" indent="-471628" defTabSz="320037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Output: The parameters of the GMM; ⍺, μ, and 𝜎.  </a:t>
            </a:r>
          </a:p>
          <a:p>
            <a:pPr marL="471628" indent="-471628" defTabSz="320037">
              <a:lnSpc>
                <a:spcPct val="150000"/>
              </a:lnSpc>
              <a:spcBef>
                <a:spcPts val="0"/>
              </a:spcBef>
              <a:buSzPct val="150000"/>
              <a:buChar char="-"/>
              <a:defRPr sz="3800">
                <a:latin typeface="Charter Roman"/>
                <a:ea typeface="Charter Roman"/>
                <a:cs typeface="Charter Roman"/>
                <a:sym typeface="Charter Roman"/>
              </a:defRPr>
            </a:pPr>
            <a:endParaRPr dirty="0">
              <a:solidFill>
                <a:srgbClr val="00033D"/>
              </a:solidFill>
            </a:endParaRPr>
          </a:p>
        </p:txBody>
      </p:sp>
      <p:sp>
        <p:nvSpPr>
          <p:cNvPr id="281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94" name="IMG_0010.png" descr="IMG_0010.png"/>
          <p:cNvPicPr>
            <a:picLocks noChangeAspect="1"/>
          </p:cNvPicPr>
          <p:nvPr/>
        </p:nvPicPr>
        <p:blipFill>
          <a:blip r:embed="rId4"/>
          <a:srcRect l="14172" r="33218" b="37988"/>
          <a:stretch>
            <a:fillRect/>
          </a:stretch>
        </p:blipFill>
        <p:spPr>
          <a:xfrm rot="19511693">
            <a:off x="-4890287" y="8194571"/>
            <a:ext cx="12700172" cy="626417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83" name="Multi-layer percepttron (MLP) neural network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Multi-Layer-Perceptron (MLP) neural network</a:t>
            </a:r>
          </a:p>
        </p:txBody>
      </p:sp>
      <p:sp>
        <p:nvSpPr>
          <p:cNvPr id="284" name="Pladsholder til slidenumm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999" y="12684759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85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286" name="IMG_0023.png" descr="IMG_0023.png"/>
          <p:cNvPicPr>
            <a:picLocks noChangeAspect="1"/>
          </p:cNvPicPr>
          <p:nvPr/>
        </p:nvPicPr>
        <p:blipFill>
          <a:blip r:embed="rId5"/>
          <a:srcRect l="11068" t="21018" r="26880"/>
          <a:stretch>
            <a:fillRect/>
          </a:stretch>
        </p:blipFill>
        <p:spPr>
          <a:xfrm>
            <a:off x="6789592" y="6905445"/>
            <a:ext cx="11157627" cy="5942905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Number of Gaussians"/>
          <p:cNvSpPr txBox="1"/>
          <p:nvPr/>
        </p:nvSpPr>
        <p:spPr>
          <a:xfrm>
            <a:off x="6317998" y="9681351"/>
            <a:ext cx="1011495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Inputs</a:t>
            </a:r>
          </a:p>
        </p:txBody>
      </p:sp>
      <p:sp>
        <p:nvSpPr>
          <p:cNvPr id="288" name="Number of Gaussians"/>
          <p:cNvSpPr txBox="1"/>
          <p:nvPr/>
        </p:nvSpPr>
        <p:spPr>
          <a:xfrm>
            <a:off x="8925000" y="7413660"/>
            <a:ext cx="1785745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Input Layer</a:t>
            </a:r>
          </a:p>
        </p:txBody>
      </p:sp>
      <p:sp>
        <p:nvSpPr>
          <p:cNvPr id="289" name="Number of Gaussians"/>
          <p:cNvSpPr txBox="1"/>
          <p:nvPr/>
        </p:nvSpPr>
        <p:spPr>
          <a:xfrm>
            <a:off x="11475513" y="7413660"/>
            <a:ext cx="2106346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Hidden Layer</a:t>
            </a:r>
          </a:p>
        </p:txBody>
      </p:sp>
      <p:sp>
        <p:nvSpPr>
          <p:cNvPr id="290" name="Number of Gaussians"/>
          <p:cNvSpPr txBox="1"/>
          <p:nvPr/>
        </p:nvSpPr>
        <p:spPr>
          <a:xfrm>
            <a:off x="13789568" y="7995547"/>
            <a:ext cx="2037417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Output Layer</a:t>
            </a:r>
          </a:p>
        </p:txBody>
      </p:sp>
      <p:sp>
        <p:nvSpPr>
          <p:cNvPr id="291" name="Number of Gaussians"/>
          <p:cNvSpPr txBox="1"/>
          <p:nvPr/>
        </p:nvSpPr>
        <p:spPr>
          <a:xfrm>
            <a:off x="17330629" y="8953188"/>
            <a:ext cx="1263166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Outputs</a:t>
            </a:r>
          </a:p>
        </p:txBody>
      </p:sp>
      <p:sp>
        <p:nvSpPr>
          <p:cNvPr id="292" name="Number of Gaussians"/>
          <p:cNvSpPr txBox="1"/>
          <p:nvPr/>
        </p:nvSpPr>
        <p:spPr>
          <a:xfrm>
            <a:off x="9180050" y="12071115"/>
            <a:ext cx="4841069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Multi-Layer-Perceptron Structure</a:t>
            </a:r>
          </a:p>
        </p:txBody>
      </p:sp>
      <p:pic>
        <p:nvPicPr>
          <p:cNvPr id="295" name="IMG_0021.png" descr="IMG_0021.png"/>
          <p:cNvPicPr>
            <a:picLocks noChangeAspect="1"/>
          </p:cNvPicPr>
          <p:nvPr/>
        </p:nvPicPr>
        <p:blipFill>
          <a:blip r:embed="rId6"/>
          <a:srcRect l="2054" r="62668"/>
          <a:stretch>
            <a:fillRect/>
          </a:stretch>
        </p:blipFill>
        <p:spPr>
          <a:xfrm>
            <a:off x="15590930" y="-7500704"/>
            <a:ext cx="13835586" cy="1641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752DF2C2-8911-C044-5EC1-46B5710CE9E3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7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ktangel"/>
          <p:cNvSpPr/>
          <p:nvPr/>
        </p:nvSpPr>
        <p:spPr>
          <a:xfrm>
            <a:off x="-764329" y="12599526"/>
            <a:ext cx="25455302" cy="1138890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sp>
        <p:nvSpPr>
          <p:cNvPr id="302" name="Rektangel"/>
          <p:cNvSpPr/>
          <p:nvPr/>
        </p:nvSpPr>
        <p:spPr>
          <a:xfrm>
            <a:off x="-703477" y="-72312"/>
            <a:ext cx="25333598" cy="1133444"/>
          </a:xfrm>
          <a:prstGeom prst="rect">
            <a:avLst/>
          </a:prstGeom>
          <a:solidFill>
            <a:srgbClr val="00033D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>
                <a:latin typeface="Canela Bold"/>
                <a:ea typeface="Canela Bold"/>
                <a:cs typeface="Canela Bold"/>
                <a:sym typeface="Canela Bold"/>
              </a:defRPr>
            </a:pPr>
            <a:endParaRPr/>
          </a:p>
        </p:txBody>
      </p:sp>
      <p:pic>
        <p:nvPicPr>
          <p:cNvPr id="321" name="IMG_0021.png" descr="IMG_0021.png"/>
          <p:cNvPicPr>
            <a:picLocks noChangeAspect="1"/>
          </p:cNvPicPr>
          <p:nvPr/>
        </p:nvPicPr>
        <p:blipFill>
          <a:blip r:embed="rId3"/>
          <a:srcRect l="2054" r="62668"/>
          <a:stretch>
            <a:fillRect/>
          </a:stretch>
        </p:blipFill>
        <p:spPr>
          <a:xfrm>
            <a:off x="-13514985" y="-5081574"/>
            <a:ext cx="23348533" cy="2769624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Used in the article to determine the parameters of the GMM"/>
              <p:cNvSpPr txBox="1"/>
              <p:nvPr/>
            </p:nvSpPr>
            <p:spPr>
              <a:xfrm>
                <a:off x="1158404" y="2457471"/>
                <a:ext cx="22564622" cy="43875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b">
                <a:normAutofit/>
              </a:bodyPr>
              <a:lstStyle/>
              <a:p>
                <a:pPr defTabSz="434340">
                  <a:lnSpc>
                    <a:spcPct val="150000"/>
                  </a:lnSpc>
                  <a:spcBef>
                    <a:spcPts val="0"/>
                  </a:spcBef>
                  <a:defRPr sz="3800" u="sng"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The training process </a:t>
                </a:r>
              </a:p>
              <a:p>
                <a:pPr marL="471629" indent="-471629" defTabSz="434340">
                  <a:lnSpc>
                    <a:spcPct val="150000"/>
                  </a:lnSpc>
                  <a:spcBef>
                    <a:spcPts val="0"/>
                  </a:spcBef>
                  <a:buSzPct val="150000"/>
                  <a:buChar char="-"/>
                  <a:defRPr sz="3800"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Used to measure how far the model’s predictions are from the true outcomes.</a:t>
                </a:r>
              </a:p>
              <a:p>
                <a:pPr marL="471629" indent="-471629" defTabSz="434340">
                  <a:lnSpc>
                    <a:spcPct val="150000"/>
                  </a:lnSpc>
                  <a:spcBef>
                    <a:spcPts val="0"/>
                  </a:spcBef>
                  <a:buSzPct val="150000"/>
                  <a:buChar char="-"/>
                  <a:defRPr sz="3800"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Adjusts the parameters to </a:t>
                </a:r>
                <a:r>
                  <a:rPr lang="da-DK" dirty="0" err="1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minimise</a:t>
                </a: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 the loss. </a:t>
                </a:r>
              </a:p>
              <a:p>
                <a:pPr marL="471629" indent="-471629" defTabSz="434340">
                  <a:lnSpc>
                    <a:spcPct val="150000"/>
                  </a:lnSpc>
                  <a:spcBef>
                    <a:spcPts val="0"/>
                  </a:spcBef>
                  <a:buSzPct val="150000"/>
                  <a:buChar char="-"/>
                  <a:defRPr sz="3800">
                    <a:latin typeface="Charter Roman"/>
                    <a:ea typeface="Charter Roman"/>
                    <a:cs typeface="Charter Roman"/>
                    <a:sym typeface="Charter Roman"/>
                  </a:defRPr>
                </a:pPr>
                <a:r>
                  <a:rPr lang="da-DK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Uses the maximum likelihood estimator (MLE) ‘best fit’ values;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lim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lim>
                    </m:limUpp>
                    <m:r>
                      <a:rPr lang="ar-AE" sz="3800" i="1">
                        <a:solidFill>
                          <a:srgbClr val="00033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limUpp>
                      <m:limUppPr>
                        <m:ctrlP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lim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lim>
                    </m:limUpp>
                    <m:r>
                      <a:rPr lang="ar-AE" sz="3800" i="1">
                        <a:solidFill>
                          <a:srgbClr val="00033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limUpp>
                      <m:limUppPr>
                        <m:ctrlP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lim>
                        <m:r>
                          <a:rPr lang="ar-AE" sz="3800" i="1">
                            <a:solidFill>
                              <a:srgbClr val="00033D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lim>
                    </m:limUpp>
                  </m:oMath>
                </a14:m>
                <a:r>
                  <a:rPr lang="ar-AE" dirty="0">
                    <a:solidFill>
                      <a:srgbClr val="00033D"/>
                    </a:solidFill>
                    <a:latin typeface="Baskerville Old Face" panose="02020602080505020303" pitchFamily="18" charset="0"/>
                  </a:rPr>
                  <a:t>. </a:t>
                </a:r>
                <a:endParaRPr lang="ar-AE" sz="3585" dirty="0">
                  <a:solidFill>
                    <a:srgbClr val="00033D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97" name="Used in the article to determine the parameters of the GMM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404" y="2457471"/>
                <a:ext cx="22564622" cy="4387570"/>
              </a:xfrm>
              <a:prstGeom prst="rect">
                <a:avLst/>
              </a:prstGeom>
              <a:blipFill>
                <a:blip r:embed="rId4"/>
                <a:stretch>
                  <a:fillRect l="-1621" b="-97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2" name="IMG_0010.png" descr="IMG_0010.png"/>
          <p:cNvPicPr>
            <a:picLocks noChangeAspect="1"/>
          </p:cNvPicPr>
          <p:nvPr/>
        </p:nvPicPr>
        <p:blipFill>
          <a:blip r:embed="rId5"/>
          <a:srcRect l="14172" r="33218" b="37988"/>
          <a:stretch>
            <a:fillRect/>
          </a:stretch>
        </p:blipFill>
        <p:spPr>
          <a:xfrm rot="14325683">
            <a:off x="13785244" y="11701785"/>
            <a:ext cx="18665195" cy="920633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Advanced Methods in Applied Statistics (AMAS)"/>
          <p:cNvSpPr txBox="1"/>
          <p:nvPr/>
        </p:nvSpPr>
        <p:spPr>
          <a:xfrm>
            <a:off x="15402599" y="13131066"/>
            <a:ext cx="11020304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Baskerville Old Face" panose="02020602080505020303" pitchFamily="18" charset="0"/>
              </a:rPr>
              <a:t>Advanced Methods in Applied Statistics (AMAS)</a:t>
            </a:r>
          </a:p>
        </p:txBody>
      </p:sp>
      <p:sp>
        <p:nvSpPr>
          <p:cNvPr id="299" name="Loss functions"/>
          <p:cNvSpPr txBox="1">
            <a:spLocks noGrp="1"/>
          </p:cNvSpPr>
          <p:nvPr>
            <p:ph type="title" idx="4294967295"/>
          </p:nvPr>
        </p:nvSpPr>
        <p:spPr>
          <a:xfrm>
            <a:off x="482447" y="601932"/>
            <a:ext cx="21902848" cy="1630212"/>
          </a:xfrm>
          <a:prstGeom prst="rect">
            <a:avLst/>
          </a:prstGeom>
        </p:spPr>
        <p:txBody>
          <a:bodyPr anchor="b"/>
          <a:lstStyle>
            <a:lvl1pPr algn="l" defTabSz="457200">
              <a:lnSpc>
                <a:spcPct val="100000"/>
              </a:lnSpc>
              <a:defRPr sz="5000" spc="0"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solidFill>
                  <a:srgbClr val="00033D"/>
                </a:solidFill>
                <a:latin typeface="Baskerville Old Face" panose="02020602080505020303" pitchFamily="18" charset="0"/>
              </a:rPr>
              <a:t>Loss functions</a:t>
            </a:r>
          </a:p>
        </p:txBody>
      </p:sp>
      <p:sp>
        <p:nvSpPr>
          <p:cNvPr id="300" name="Pladsholder til slidenumm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999" y="12684759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kstfelt 1"/>
              <p:cNvSpPr txBox="1"/>
              <p:nvPr/>
            </p:nvSpPr>
            <p:spPr>
              <a:xfrm>
                <a:off x="5730604" y="8718019"/>
                <a:ext cx="12419747" cy="21520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4400" i="1" smtClean="0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4400" i="1" smtClean="0">
                          <a:solidFill>
                            <a:srgbClr val="00033D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4400" i="1">
                              <a:solidFill>
                                <a:srgbClr val="00033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ar-AE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4400" i="1">
                                  <a:solidFill>
                                    <a:srgbClr val="00033D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ar-AE" sz="4400" i="1">
                                      <a:solidFill>
                                        <a:srgbClr val="0003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sz="4400" i="1">
                                                  <a:solidFill>
                                                    <a:srgbClr val="00033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sz="4400" i="1">
                                                  <a:solidFill>
                                                    <a:srgbClr val="00033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sz="4400" i="1">
                                                  <a:solidFill>
                                                    <a:srgbClr val="00033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ar-AE" sz="4400" i="1">
                                              <a:solidFill>
                                                <a:srgbClr val="0003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4400" i="1">
                                          <a:solidFill>
                                            <a:srgbClr val="0003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ar-AE" sz="4400" dirty="0">
                  <a:solidFill>
                    <a:srgbClr val="00033D"/>
                  </a:solidFill>
                </a:endParaRPr>
              </a:p>
            </p:txBody>
          </p:sp>
        </mc:Choice>
        <mc:Fallback xmlns="">
          <p:sp>
            <p:nvSpPr>
              <p:cNvPr id="301" name="Tekstfel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04" y="8718019"/>
                <a:ext cx="12419747" cy="2152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Streg"/>
          <p:cNvSpPr/>
          <p:nvPr/>
        </p:nvSpPr>
        <p:spPr>
          <a:xfrm>
            <a:off x="11812676" y="10079544"/>
            <a:ext cx="302806" cy="1"/>
          </a:xfrm>
          <a:prstGeom prst="line">
            <a:avLst/>
          </a:prstGeom>
          <a:ln w="25400">
            <a:solidFill>
              <a:srgbClr val="00033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5" name="Streg"/>
          <p:cNvSpPr/>
          <p:nvPr/>
        </p:nvSpPr>
        <p:spPr>
          <a:xfrm>
            <a:off x="14882918" y="10079544"/>
            <a:ext cx="302806" cy="1"/>
          </a:xfrm>
          <a:prstGeom prst="line">
            <a:avLst/>
          </a:prstGeom>
          <a:ln w="25400">
            <a:solidFill>
              <a:srgbClr val="00033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6" name="Streg"/>
          <p:cNvSpPr/>
          <p:nvPr/>
        </p:nvSpPr>
        <p:spPr>
          <a:xfrm>
            <a:off x="16818529" y="10079544"/>
            <a:ext cx="302806" cy="1"/>
          </a:xfrm>
          <a:prstGeom prst="line">
            <a:avLst/>
          </a:prstGeom>
          <a:ln w="25400">
            <a:solidFill>
              <a:srgbClr val="00033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7" name="Streg"/>
          <p:cNvSpPr/>
          <p:nvPr/>
        </p:nvSpPr>
        <p:spPr>
          <a:xfrm>
            <a:off x="7905933" y="8609840"/>
            <a:ext cx="640478" cy="88068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8" name="Streg"/>
          <p:cNvSpPr/>
          <p:nvPr/>
        </p:nvSpPr>
        <p:spPr>
          <a:xfrm flipH="1">
            <a:off x="10193172" y="8131425"/>
            <a:ext cx="703643" cy="70364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9" name="Streg"/>
          <p:cNvSpPr/>
          <p:nvPr/>
        </p:nvSpPr>
        <p:spPr>
          <a:xfrm flipH="1" flipV="1">
            <a:off x="11182262" y="10251434"/>
            <a:ext cx="481336" cy="975419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0" name="Streg"/>
          <p:cNvSpPr/>
          <p:nvPr/>
        </p:nvSpPr>
        <p:spPr>
          <a:xfrm flipH="1">
            <a:off x="12316145" y="8719030"/>
            <a:ext cx="263282" cy="653262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1" name="Streg"/>
          <p:cNvSpPr/>
          <p:nvPr/>
        </p:nvSpPr>
        <p:spPr>
          <a:xfrm flipV="1">
            <a:off x="13746067" y="10224110"/>
            <a:ext cx="135498" cy="812880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2" name="Streg"/>
          <p:cNvSpPr/>
          <p:nvPr/>
        </p:nvSpPr>
        <p:spPr>
          <a:xfrm>
            <a:off x="15373533" y="8495924"/>
            <a:ext cx="487288" cy="1102197"/>
          </a:xfrm>
          <a:prstGeom prst="line">
            <a:avLst/>
          </a:prstGeom>
          <a:ln w="50800">
            <a:solidFill>
              <a:srgbClr val="CEFF01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3" name="Weights"/>
          <p:cNvSpPr txBox="1"/>
          <p:nvPr/>
        </p:nvSpPr>
        <p:spPr>
          <a:xfrm>
            <a:off x="6912917" y="8134676"/>
            <a:ext cx="1471557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da-DK" dirty="0">
                <a:latin typeface="Baskerville Old Face" panose="02020602080505020303" pitchFamily="18" charset="0"/>
              </a:rPr>
              <a:t>s</a:t>
            </a:r>
            <a:r>
              <a:rPr dirty="0">
                <a:latin typeface="Baskerville Old Face" panose="02020602080505020303" pitchFamily="18" charset="0"/>
              </a:rPr>
              <a:t>Weights</a:t>
            </a:r>
          </a:p>
        </p:txBody>
      </p:sp>
      <p:sp>
        <p:nvSpPr>
          <p:cNvPr id="314" name="Weights"/>
          <p:cNvSpPr txBox="1"/>
          <p:nvPr/>
        </p:nvSpPr>
        <p:spPr>
          <a:xfrm>
            <a:off x="11085871" y="11285802"/>
            <a:ext cx="1282402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Weights</a:t>
            </a:r>
          </a:p>
        </p:txBody>
      </p:sp>
      <p:sp>
        <p:nvSpPr>
          <p:cNvPr id="315" name="Number of Gaussians"/>
          <p:cNvSpPr txBox="1"/>
          <p:nvPr/>
        </p:nvSpPr>
        <p:spPr>
          <a:xfrm>
            <a:off x="8333702" y="7631296"/>
            <a:ext cx="3197991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Number of Gaussians</a:t>
            </a:r>
          </a:p>
        </p:txBody>
      </p:sp>
      <p:sp>
        <p:nvSpPr>
          <p:cNvPr id="316" name="Number of Gaussians"/>
          <p:cNvSpPr txBox="1"/>
          <p:nvPr/>
        </p:nvSpPr>
        <p:spPr>
          <a:xfrm>
            <a:off x="11866117" y="8228589"/>
            <a:ext cx="1391407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>
                <a:latin typeface="Baskerville Old Face" panose="02020602080505020303" pitchFamily="18" charset="0"/>
              </a:rPr>
              <a:t>Gaussian</a:t>
            </a:r>
          </a:p>
        </p:txBody>
      </p:sp>
      <p:sp>
        <p:nvSpPr>
          <p:cNvPr id="317" name="Number of Gaussians"/>
          <p:cNvSpPr txBox="1"/>
          <p:nvPr/>
        </p:nvSpPr>
        <p:spPr>
          <a:xfrm>
            <a:off x="13251887" y="10908025"/>
            <a:ext cx="926536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Mean</a:t>
            </a:r>
          </a:p>
        </p:txBody>
      </p:sp>
      <p:sp>
        <p:nvSpPr>
          <p:cNvPr id="318" name="Number of Gaussians"/>
          <p:cNvSpPr txBox="1"/>
          <p:nvPr/>
        </p:nvSpPr>
        <p:spPr>
          <a:xfrm>
            <a:off x="14093305" y="7844196"/>
            <a:ext cx="2758769" cy="491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rgbClr val="00033D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dirty="0">
                <a:latin typeface="Baskerville Old Face" panose="02020602080505020303" pitchFamily="18" charset="0"/>
              </a:rPr>
              <a:t>Standard deviation</a:t>
            </a:r>
          </a:p>
        </p:txBody>
      </p:sp>
      <p:pic>
        <p:nvPicPr>
          <p:cNvPr id="319" name="IMG_0024.png" descr="IMG_0024.png"/>
          <p:cNvPicPr>
            <a:picLocks noChangeAspect="1"/>
          </p:cNvPicPr>
          <p:nvPr/>
        </p:nvPicPr>
        <p:blipFill>
          <a:blip r:embed="rId7"/>
          <a:srcRect l="17923" t="34946" r="53511"/>
          <a:stretch>
            <a:fillRect/>
          </a:stretch>
        </p:blipFill>
        <p:spPr>
          <a:xfrm rot="12381870">
            <a:off x="15982286" y="-1341930"/>
            <a:ext cx="9506542" cy="9059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G_0024.png" descr="IMG_0024.png"/>
          <p:cNvPicPr>
            <a:picLocks noChangeAspect="1"/>
          </p:cNvPicPr>
          <p:nvPr/>
        </p:nvPicPr>
        <p:blipFill>
          <a:blip r:embed="rId7"/>
          <a:srcRect l="17923" t="34946" r="53511"/>
          <a:stretch>
            <a:fillRect/>
          </a:stretch>
        </p:blipFill>
        <p:spPr>
          <a:xfrm rot="17778598">
            <a:off x="-6790961" y="9038064"/>
            <a:ext cx="9506543" cy="9059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G_0010.png" descr="IMG_0010.png"/>
          <p:cNvPicPr>
            <a:picLocks noChangeAspect="1"/>
          </p:cNvPicPr>
          <p:nvPr/>
        </p:nvPicPr>
        <p:blipFill>
          <a:blip r:embed="rId5"/>
          <a:srcRect l="14172" r="33218" b="37988"/>
          <a:stretch>
            <a:fillRect/>
          </a:stretch>
        </p:blipFill>
        <p:spPr>
          <a:xfrm rot="14973033">
            <a:off x="-375476" y="-10466722"/>
            <a:ext cx="18665195" cy="92063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dvanced Methods in Applied Statistics (AMAS)">
            <a:extLst>
              <a:ext uri="{FF2B5EF4-FFF2-40B4-BE49-F238E27FC236}">
                <a16:creationId xmlns:a16="http://schemas.microsoft.com/office/drawing/2014/main" id="{DEC366CF-A47F-9505-6002-C7BEF6395D91}"/>
              </a:ext>
            </a:extLst>
          </p:cNvPr>
          <p:cNvSpPr txBox="1"/>
          <p:nvPr/>
        </p:nvSpPr>
        <p:spPr>
          <a:xfrm>
            <a:off x="11653320" y="13129260"/>
            <a:ext cx="1086403" cy="873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500" spc="-100">
                <a:solidFill>
                  <a:srgbClr val="FFFFFF"/>
                </a:solidFill>
                <a:latin typeface="Charter Roman"/>
                <a:ea typeface="Charter Roman"/>
                <a:cs typeface="Charter Roman"/>
                <a:sym typeface="Charter Roman"/>
              </a:defRPr>
            </a:lvl1pPr>
          </a:lstStyle>
          <a:p>
            <a:r>
              <a:rPr lang="en-US" dirty="0">
                <a:latin typeface="Baskerville Old Face" panose="02020602080505020303" pitchFamily="18" charset="0"/>
              </a:rPr>
              <a:t>8</a:t>
            </a:r>
            <a:endParaRPr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678</Words>
  <Application>Microsoft Macintosh PowerPoint</Application>
  <PresentationFormat>Brugerdefineret</PresentationFormat>
  <Paragraphs>109</Paragraphs>
  <Slides>10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23" baseType="lpstr">
      <vt:lpstr>Avenir Next Demi Bold</vt:lpstr>
      <vt:lpstr>Avenir Next Medium</vt:lpstr>
      <vt:lpstr>Avenir Next Regular</vt:lpstr>
      <vt:lpstr>Baskerville Old Face</vt:lpstr>
      <vt:lpstr>Bookman Old Style</vt:lpstr>
      <vt:lpstr>Cambria Math</vt:lpstr>
      <vt:lpstr>Canela Bold</vt:lpstr>
      <vt:lpstr>Canela Deck Regular</vt:lpstr>
      <vt:lpstr>Canela Regular</vt:lpstr>
      <vt:lpstr>Canela Text Regular</vt:lpstr>
      <vt:lpstr>Charter Roman</vt:lpstr>
      <vt:lpstr>Helvetica Neue</vt:lpstr>
      <vt:lpstr>23_ClassicWhite</vt:lpstr>
      <vt:lpstr>A Neural-Network-defined Gaussian Mixture Model for particle identification applied to the LHCb fixed-target programme (Graziani et al., 2022)</vt:lpstr>
      <vt:lpstr>PowerPoint-præsentation</vt:lpstr>
      <vt:lpstr>Mixture models</vt:lpstr>
      <vt:lpstr>Mixture models</vt:lpstr>
      <vt:lpstr>Gaussian Mixture model</vt:lpstr>
      <vt:lpstr>Gaussian Mixture model</vt:lpstr>
      <vt:lpstr>Gaussian Mixture model</vt:lpstr>
      <vt:lpstr>Multi-Layer-Perceptron (MLP) neural network</vt:lpstr>
      <vt:lpstr>Loss functions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Dina Dervisevic</dc:creator>
  <cp:lastModifiedBy>Amalie Tanja Bek Clausen</cp:lastModifiedBy>
  <cp:revision>8</cp:revision>
  <dcterms:modified xsi:type="dcterms:W3CDTF">2025-03-07T16:18:11Z</dcterms:modified>
</cp:coreProperties>
</file>